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07C5-2427-4478-8FEB-57976065660D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395-DDB3-42DF-AF96-17A16164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43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07C5-2427-4478-8FEB-57976065660D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395-DDB3-42DF-AF96-17A16164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356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07C5-2427-4478-8FEB-57976065660D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395-DDB3-42DF-AF96-17A16164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585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07C5-2427-4478-8FEB-57976065660D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395-DDB3-42DF-AF96-17A16164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615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07C5-2427-4478-8FEB-57976065660D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395-DDB3-42DF-AF96-17A16164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646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07C5-2427-4478-8FEB-57976065660D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395-DDB3-42DF-AF96-17A16164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87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07C5-2427-4478-8FEB-57976065660D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395-DDB3-42DF-AF96-17A16164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89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07C5-2427-4478-8FEB-57976065660D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395-DDB3-42DF-AF96-17A16164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07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07C5-2427-4478-8FEB-57976065660D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395-DDB3-42DF-AF96-17A16164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04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07C5-2427-4478-8FEB-57976065660D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395-DDB3-42DF-AF96-17A16164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45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07C5-2427-4478-8FEB-57976065660D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395-DDB3-42DF-AF96-17A16164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524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707C5-2427-4478-8FEB-57976065660D}" type="datetimeFigureOut">
              <a:rPr kumimoji="1" lang="ja-JP" altLang="en-US" smtClean="0"/>
              <a:t>2015/7/9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5B395-DDB3-42DF-AF96-17A16164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35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1390589" y="567386"/>
            <a:ext cx="7236183" cy="4731552"/>
            <a:chOff x="2444735" y="948386"/>
            <a:chExt cx="7236183" cy="4628456"/>
          </a:xfrm>
        </p:grpSpPr>
        <p:sp>
          <p:nvSpPr>
            <p:cNvPr id="5" name="object 5"/>
            <p:cNvSpPr/>
            <p:nvPr/>
          </p:nvSpPr>
          <p:spPr>
            <a:xfrm rot="16200000">
              <a:off x="7053593" y="4216829"/>
              <a:ext cx="1220985" cy="1123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 rot="16200000">
              <a:off x="7574465" y="3288065"/>
              <a:ext cx="179776" cy="467981"/>
            </a:xfrm>
            <a:custGeom>
              <a:avLst/>
              <a:gdLst/>
              <a:ahLst/>
              <a:cxnLst/>
              <a:rect l="l" t="t" r="r" b="b"/>
              <a:pathLst>
                <a:path w="203200" h="528954">
                  <a:moveTo>
                    <a:pt x="203187" y="0"/>
                  </a:moveTo>
                  <a:lnTo>
                    <a:pt x="0" y="67475"/>
                  </a:lnTo>
                  <a:lnTo>
                    <a:pt x="0" y="460997"/>
                  </a:lnTo>
                  <a:lnTo>
                    <a:pt x="203187" y="528345"/>
                  </a:lnTo>
                  <a:lnTo>
                    <a:pt x="2031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 rot="16200000">
              <a:off x="7574465" y="3288065"/>
              <a:ext cx="179776" cy="467981"/>
            </a:xfrm>
            <a:custGeom>
              <a:avLst/>
              <a:gdLst/>
              <a:ahLst/>
              <a:cxnLst/>
              <a:rect l="l" t="t" r="r" b="b"/>
              <a:pathLst>
                <a:path w="203200" h="528954">
                  <a:moveTo>
                    <a:pt x="0" y="460997"/>
                  </a:moveTo>
                  <a:lnTo>
                    <a:pt x="0" y="67475"/>
                  </a:lnTo>
                  <a:lnTo>
                    <a:pt x="203187" y="0"/>
                  </a:lnTo>
                  <a:lnTo>
                    <a:pt x="203187" y="528345"/>
                  </a:lnTo>
                  <a:lnTo>
                    <a:pt x="0" y="460997"/>
                  </a:lnTo>
                  <a:close/>
                </a:path>
              </a:pathLst>
            </a:custGeom>
            <a:ln w="127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8" name="object 8"/>
            <p:cNvSpPr/>
            <p:nvPr/>
          </p:nvSpPr>
          <p:spPr>
            <a:xfrm rot="16200000">
              <a:off x="6917141" y="2832538"/>
              <a:ext cx="467981" cy="179776"/>
            </a:xfrm>
            <a:custGeom>
              <a:avLst/>
              <a:gdLst/>
              <a:ahLst/>
              <a:cxnLst/>
              <a:rect l="l" t="t" r="r" b="b"/>
              <a:pathLst>
                <a:path w="528954" h="203200">
                  <a:moveTo>
                    <a:pt x="460870" y="0"/>
                  </a:moveTo>
                  <a:lnTo>
                    <a:pt x="67348" y="0"/>
                  </a:lnTo>
                  <a:lnTo>
                    <a:pt x="0" y="203187"/>
                  </a:lnTo>
                  <a:lnTo>
                    <a:pt x="528345" y="203187"/>
                  </a:lnTo>
                  <a:lnTo>
                    <a:pt x="4608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9" name="object 9"/>
            <p:cNvSpPr/>
            <p:nvPr/>
          </p:nvSpPr>
          <p:spPr>
            <a:xfrm rot="16200000">
              <a:off x="6917141" y="2832538"/>
              <a:ext cx="467981" cy="179776"/>
            </a:xfrm>
            <a:custGeom>
              <a:avLst/>
              <a:gdLst/>
              <a:ahLst/>
              <a:cxnLst/>
              <a:rect l="l" t="t" r="r" b="b"/>
              <a:pathLst>
                <a:path w="528954" h="203200">
                  <a:moveTo>
                    <a:pt x="67348" y="0"/>
                  </a:moveTo>
                  <a:lnTo>
                    <a:pt x="460870" y="0"/>
                  </a:lnTo>
                  <a:lnTo>
                    <a:pt x="528345" y="203187"/>
                  </a:lnTo>
                  <a:lnTo>
                    <a:pt x="0" y="203187"/>
                  </a:lnTo>
                  <a:lnTo>
                    <a:pt x="67348" y="0"/>
                  </a:lnTo>
                  <a:close/>
                </a:path>
              </a:pathLst>
            </a:custGeom>
            <a:ln w="127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 rot="16200000">
              <a:off x="7195761" y="3085828"/>
              <a:ext cx="393261" cy="299440"/>
            </a:xfrm>
            <a:custGeom>
              <a:avLst/>
              <a:gdLst/>
              <a:ahLst/>
              <a:cxnLst/>
              <a:rect l="l" t="t" r="r" b="b"/>
              <a:pathLst>
                <a:path w="444500" h="338454">
                  <a:moveTo>
                    <a:pt x="0" y="338353"/>
                  </a:moveTo>
                  <a:lnTo>
                    <a:pt x="444500" y="338353"/>
                  </a:lnTo>
                  <a:lnTo>
                    <a:pt x="444500" y="0"/>
                  </a:lnTo>
                </a:path>
              </a:pathLst>
            </a:custGeom>
            <a:ln w="127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11" name="object 11"/>
            <p:cNvSpPr/>
            <p:nvPr/>
          </p:nvSpPr>
          <p:spPr>
            <a:xfrm rot="16200000">
              <a:off x="7194267" y="2992569"/>
              <a:ext cx="487082" cy="392137"/>
            </a:xfrm>
            <a:custGeom>
              <a:avLst/>
              <a:gdLst/>
              <a:ahLst/>
              <a:cxnLst/>
              <a:rect l="l" t="t" r="r" b="b"/>
              <a:pathLst>
                <a:path w="550545" h="443229">
                  <a:moveTo>
                    <a:pt x="0" y="443128"/>
                  </a:moveTo>
                  <a:lnTo>
                    <a:pt x="550329" y="443128"/>
                  </a:lnTo>
                  <a:lnTo>
                    <a:pt x="550329" y="0"/>
                  </a:lnTo>
                </a:path>
              </a:pathLst>
            </a:custGeom>
            <a:ln w="127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 rot="16200000">
              <a:off x="7193425" y="2899591"/>
              <a:ext cx="580903" cy="484273"/>
            </a:xfrm>
            <a:custGeom>
              <a:avLst/>
              <a:gdLst/>
              <a:ahLst/>
              <a:cxnLst/>
              <a:rect l="l" t="t" r="r" b="b"/>
              <a:pathLst>
                <a:path w="656589" h="547370">
                  <a:moveTo>
                    <a:pt x="0" y="546836"/>
                  </a:moveTo>
                  <a:lnTo>
                    <a:pt x="656170" y="546836"/>
                  </a:lnTo>
                  <a:lnTo>
                    <a:pt x="656170" y="0"/>
                  </a:lnTo>
                </a:path>
              </a:pathLst>
            </a:custGeom>
            <a:ln w="127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 rot="16200000">
              <a:off x="7192132" y="2806893"/>
              <a:ext cx="674162" cy="576408"/>
            </a:xfrm>
            <a:custGeom>
              <a:avLst/>
              <a:gdLst/>
              <a:ahLst/>
              <a:cxnLst/>
              <a:rect l="l" t="t" r="r" b="b"/>
              <a:pathLst>
                <a:path w="762000" h="651509">
                  <a:moveTo>
                    <a:pt x="0" y="651383"/>
                  </a:moveTo>
                  <a:lnTo>
                    <a:pt x="762000" y="651383"/>
                  </a:lnTo>
                  <a:lnTo>
                    <a:pt x="762000" y="0"/>
                  </a:lnTo>
                </a:path>
              </a:pathLst>
            </a:custGeom>
            <a:ln w="127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 rot="16200000">
              <a:off x="7301976" y="3371223"/>
              <a:ext cx="0" cy="301687"/>
            </a:xfrm>
            <a:custGeom>
              <a:avLst/>
              <a:gdLst/>
              <a:ahLst/>
              <a:cxnLst/>
              <a:rect l="l" t="t" r="r" b="b"/>
              <a:pathLst>
                <a:path h="340995">
                  <a:moveTo>
                    <a:pt x="0" y="340766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 rot="16200000">
              <a:off x="6954221" y="3325156"/>
              <a:ext cx="393822" cy="0"/>
            </a:xfrm>
            <a:custGeom>
              <a:avLst/>
              <a:gdLst/>
              <a:ahLst/>
              <a:cxnLst/>
              <a:rect l="l" t="t" r="r" b="b"/>
              <a:pathLst>
                <a:path w="445135">
                  <a:moveTo>
                    <a:pt x="0" y="0"/>
                  </a:moveTo>
                  <a:lnTo>
                    <a:pt x="445046" y="0"/>
                  </a:lnTo>
                </a:path>
              </a:pathLst>
            </a:custGeom>
            <a:ln w="635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 rot="16200000">
              <a:off x="4064470" y="3190604"/>
              <a:ext cx="22472" cy="0"/>
            </a:xfrm>
            <a:custGeom>
              <a:avLst/>
              <a:gdLst/>
              <a:ahLst/>
              <a:cxnLst/>
              <a:rect l="l" t="t" r="r" b="b"/>
              <a:pathLst>
                <a:path w="25400">
                  <a:moveTo>
                    <a:pt x="0" y="0"/>
                  </a:moveTo>
                  <a:lnTo>
                    <a:pt x="25400" y="0"/>
                  </a:lnTo>
                </a:path>
              </a:pathLst>
            </a:custGeom>
            <a:ln w="635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 rot="16200000">
              <a:off x="3810256" y="2871562"/>
              <a:ext cx="530902" cy="0"/>
            </a:xfrm>
            <a:custGeom>
              <a:avLst/>
              <a:gdLst/>
              <a:ahLst/>
              <a:cxnLst/>
              <a:rect l="l" t="t" r="r" b="b"/>
              <a:pathLst>
                <a:path w="600075">
                  <a:moveTo>
                    <a:pt x="0" y="0"/>
                  </a:moveTo>
                  <a:lnTo>
                    <a:pt x="599827" y="0"/>
                  </a:lnTo>
                </a:path>
              </a:pathLst>
            </a:custGeom>
            <a:ln w="6350">
              <a:solidFill>
                <a:srgbClr val="221714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18" name="object 23"/>
            <p:cNvSpPr/>
            <p:nvPr/>
          </p:nvSpPr>
          <p:spPr>
            <a:xfrm rot="16200000">
              <a:off x="4640879" y="2529925"/>
              <a:ext cx="0" cy="1130345"/>
            </a:xfrm>
            <a:custGeom>
              <a:avLst/>
              <a:gdLst/>
              <a:ahLst/>
              <a:cxnLst/>
              <a:rect l="l" t="t" r="r" b="b"/>
              <a:pathLst>
                <a:path h="1277620">
                  <a:moveTo>
                    <a:pt x="0" y="1277416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19" name="object 24"/>
            <p:cNvSpPr/>
            <p:nvPr/>
          </p:nvSpPr>
          <p:spPr>
            <a:xfrm rot="16200000">
              <a:off x="4640879" y="2417565"/>
              <a:ext cx="0" cy="1130345"/>
            </a:xfrm>
            <a:custGeom>
              <a:avLst/>
              <a:gdLst/>
              <a:ahLst/>
              <a:cxnLst/>
              <a:rect l="l" t="t" r="r" b="b"/>
              <a:pathLst>
                <a:path h="1277620">
                  <a:moveTo>
                    <a:pt x="0" y="1277416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20" name="object 25"/>
            <p:cNvSpPr/>
            <p:nvPr/>
          </p:nvSpPr>
          <p:spPr>
            <a:xfrm rot="16200000">
              <a:off x="4637789" y="2308295"/>
              <a:ext cx="0" cy="1124165"/>
            </a:xfrm>
            <a:custGeom>
              <a:avLst/>
              <a:gdLst/>
              <a:ahLst/>
              <a:cxnLst/>
              <a:rect l="l" t="t" r="r" b="b"/>
              <a:pathLst>
                <a:path h="1270635">
                  <a:moveTo>
                    <a:pt x="0" y="127053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21" name="object 26"/>
            <p:cNvSpPr/>
            <p:nvPr/>
          </p:nvSpPr>
          <p:spPr>
            <a:xfrm rot="16200000">
              <a:off x="4637789" y="2195934"/>
              <a:ext cx="0" cy="1124165"/>
            </a:xfrm>
            <a:custGeom>
              <a:avLst/>
              <a:gdLst/>
              <a:ahLst/>
              <a:cxnLst/>
              <a:rect l="l" t="t" r="r" b="b"/>
              <a:pathLst>
                <a:path h="1270635">
                  <a:moveTo>
                    <a:pt x="0" y="127053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22" name="object 29"/>
            <p:cNvSpPr/>
            <p:nvPr/>
          </p:nvSpPr>
          <p:spPr>
            <a:xfrm rot="16200000">
              <a:off x="4058852" y="3095098"/>
              <a:ext cx="11236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254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23" name="object 30"/>
            <p:cNvSpPr/>
            <p:nvPr/>
          </p:nvSpPr>
          <p:spPr>
            <a:xfrm rot="16200000">
              <a:off x="3961476" y="3055771"/>
              <a:ext cx="0" cy="78652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8890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714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24" name="object 31"/>
            <p:cNvSpPr/>
            <p:nvPr/>
          </p:nvSpPr>
          <p:spPr>
            <a:xfrm rot="16200000">
              <a:off x="3879076" y="3095098"/>
              <a:ext cx="11236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254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25" name="object 32"/>
            <p:cNvSpPr/>
            <p:nvPr/>
          </p:nvSpPr>
          <p:spPr>
            <a:xfrm rot="16200000">
              <a:off x="4058852" y="2982737"/>
              <a:ext cx="11236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254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26" name="object 33"/>
            <p:cNvSpPr/>
            <p:nvPr/>
          </p:nvSpPr>
          <p:spPr>
            <a:xfrm rot="16200000">
              <a:off x="3961476" y="2943411"/>
              <a:ext cx="0" cy="78652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8890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714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27" name="object 34"/>
            <p:cNvSpPr/>
            <p:nvPr/>
          </p:nvSpPr>
          <p:spPr>
            <a:xfrm rot="16200000">
              <a:off x="3879076" y="2982737"/>
              <a:ext cx="11236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254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28" name="object 35"/>
            <p:cNvSpPr/>
            <p:nvPr/>
          </p:nvSpPr>
          <p:spPr>
            <a:xfrm rot="16200000">
              <a:off x="4058852" y="2870377"/>
              <a:ext cx="11236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254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29" name="object 36"/>
            <p:cNvSpPr/>
            <p:nvPr/>
          </p:nvSpPr>
          <p:spPr>
            <a:xfrm rot="16200000">
              <a:off x="3961476" y="2831051"/>
              <a:ext cx="0" cy="78652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8890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714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30" name="object 37"/>
            <p:cNvSpPr/>
            <p:nvPr/>
          </p:nvSpPr>
          <p:spPr>
            <a:xfrm rot="16200000">
              <a:off x="3879076" y="2870377"/>
              <a:ext cx="11236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254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31" name="object 38"/>
            <p:cNvSpPr/>
            <p:nvPr/>
          </p:nvSpPr>
          <p:spPr>
            <a:xfrm rot="16200000">
              <a:off x="4058852" y="2758017"/>
              <a:ext cx="11236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254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32" name="object 39"/>
            <p:cNvSpPr/>
            <p:nvPr/>
          </p:nvSpPr>
          <p:spPr>
            <a:xfrm rot="16200000">
              <a:off x="3961476" y="2718691"/>
              <a:ext cx="0" cy="78652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8890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714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33" name="object 40"/>
            <p:cNvSpPr/>
            <p:nvPr/>
          </p:nvSpPr>
          <p:spPr>
            <a:xfrm rot="16200000">
              <a:off x="3879076" y="2758017"/>
              <a:ext cx="11236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254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34" name="object 41"/>
            <p:cNvSpPr/>
            <p:nvPr/>
          </p:nvSpPr>
          <p:spPr>
            <a:xfrm rot="16200000">
              <a:off x="3221768" y="2606330"/>
              <a:ext cx="22472" cy="22472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5400" y="25400"/>
                  </a:moveTo>
                  <a:lnTo>
                    <a:pt x="25400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35" name="object 42"/>
            <p:cNvSpPr/>
            <p:nvPr/>
          </p:nvSpPr>
          <p:spPr>
            <a:xfrm rot="16200000">
              <a:off x="2978227" y="2914653"/>
              <a:ext cx="487082" cy="0"/>
            </a:xfrm>
            <a:custGeom>
              <a:avLst/>
              <a:gdLst/>
              <a:ahLst/>
              <a:cxnLst/>
              <a:rect l="l" t="t" r="r" b="b"/>
              <a:pathLst>
                <a:path w="550545">
                  <a:moveTo>
                    <a:pt x="550494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714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36" name="object 43"/>
            <p:cNvSpPr/>
            <p:nvPr/>
          </p:nvSpPr>
          <p:spPr>
            <a:xfrm rot="16200000">
              <a:off x="3221768" y="3179368"/>
              <a:ext cx="22472" cy="22472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25400" y="0"/>
                  </a:moveTo>
                  <a:lnTo>
                    <a:pt x="0" y="0"/>
                  </a:lnTo>
                  <a:lnTo>
                    <a:pt x="0" y="25400"/>
                  </a:lnTo>
                </a:path>
              </a:pathLst>
            </a:custGeom>
            <a:ln w="127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37" name="object 44"/>
            <p:cNvSpPr/>
            <p:nvPr/>
          </p:nvSpPr>
          <p:spPr>
            <a:xfrm rot="16200000">
              <a:off x="3559455" y="2933299"/>
              <a:ext cx="0" cy="537082"/>
            </a:xfrm>
            <a:custGeom>
              <a:avLst/>
              <a:gdLst/>
              <a:ahLst/>
              <a:cxnLst/>
              <a:rect l="l" t="t" r="r" b="b"/>
              <a:pathLst>
                <a:path h="607060">
                  <a:moveTo>
                    <a:pt x="0" y="0"/>
                  </a:moveTo>
                  <a:lnTo>
                    <a:pt x="0" y="606666"/>
                  </a:lnTo>
                </a:path>
              </a:pathLst>
            </a:custGeom>
            <a:ln w="12700">
              <a:solidFill>
                <a:srgbClr val="221714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38" name="object 45"/>
            <p:cNvSpPr/>
            <p:nvPr/>
          </p:nvSpPr>
          <p:spPr>
            <a:xfrm rot="16200000">
              <a:off x="3850986" y="3179368"/>
              <a:ext cx="22472" cy="22472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0" y="0"/>
                  </a:moveTo>
                  <a:lnTo>
                    <a:pt x="0" y="25400"/>
                  </a:lnTo>
                  <a:lnTo>
                    <a:pt x="25400" y="25400"/>
                  </a:lnTo>
                </a:path>
              </a:pathLst>
            </a:custGeom>
            <a:ln w="127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39" name="object 46"/>
            <p:cNvSpPr/>
            <p:nvPr/>
          </p:nvSpPr>
          <p:spPr>
            <a:xfrm rot="16200000">
              <a:off x="3629917" y="2893472"/>
              <a:ext cx="487082" cy="0"/>
            </a:xfrm>
            <a:custGeom>
              <a:avLst/>
              <a:gdLst/>
              <a:ahLst/>
              <a:cxnLst/>
              <a:rect l="l" t="t" r="r" b="b"/>
              <a:pathLst>
                <a:path w="550545">
                  <a:moveTo>
                    <a:pt x="0" y="0"/>
                  </a:moveTo>
                  <a:lnTo>
                    <a:pt x="550494" y="0"/>
                  </a:lnTo>
                </a:path>
              </a:pathLst>
            </a:custGeom>
            <a:ln w="12700">
              <a:solidFill>
                <a:srgbClr val="221714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40" name="object 47"/>
            <p:cNvSpPr/>
            <p:nvPr/>
          </p:nvSpPr>
          <p:spPr>
            <a:xfrm rot="16200000">
              <a:off x="3850986" y="2606330"/>
              <a:ext cx="22472" cy="22472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0" y="25400"/>
                  </a:moveTo>
                  <a:lnTo>
                    <a:pt x="25400" y="25400"/>
                  </a:lnTo>
                  <a:lnTo>
                    <a:pt x="25400" y="0"/>
                  </a:lnTo>
                </a:path>
              </a:pathLst>
            </a:custGeom>
            <a:ln w="127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41" name="object 48"/>
            <p:cNvSpPr/>
            <p:nvPr/>
          </p:nvSpPr>
          <p:spPr>
            <a:xfrm rot="16200000">
              <a:off x="3536121" y="2337789"/>
              <a:ext cx="0" cy="537082"/>
            </a:xfrm>
            <a:custGeom>
              <a:avLst/>
              <a:gdLst/>
              <a:ahLst/>
              <a:cxnLst/>
              <a:rect l="l" t="t" r="r" b="b"/>
              <a:pathLst>
                <a:path h="607060">
                  <a:moveTo>
                    <a:pt x="0" y="606666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714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42" name="object 80"/>
            <p:cNvSpPr/>
            <p:nvPr/>
          </p:nvSpPr>
          <p:spPr>
            <a:xfrm rot="16200000" flipH="1">
              <a:off x="6200860" y="2081911"/>
              <a:ext cx="52315" cy="167559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43" name="object 80"/>
            <p:cNvSpPr/>
            <p:nvPr/>
          </p:nvSpPr>
          <p:spPr>
            <a:xfrm flipH="1">
              <a:off x="7642173" y="3606381"/>
              <a:ext cx="52315" cy="12265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44" name="bk object 32"/>
            <p:cNvSpPr/>
            <p:nvPr/>
          </p:nvSpPr>
          <p:spPr>
            <a:xfrm rot="16200000">
              <a:off x="7574194" y="4689108"/>
              <a:ext cx="179776" cy="467419"/>
            </a:xfrm>
            <a:custGeom>
              <a:avLst/>
              <a:gdLst/>
              <a:ahLst/>
              <a:cxnLst/>
              <a:rect l="l" t="t" r="r" b="b"/>
              <a:pathLst>
                <a:path w="203200" h="528320">
                  <a:moveTo>
                    <a:pt x="203187" y="67335"/>
                  </a:moveTo>
                  <a:lnTo>
                    <a:pt x="203187" y="460857"/>
                  </a:lnTo>
                  <a:lnTo>
                    <a:pt x="0" y="528332"/>
                  </a:lnTo>
                  <a:lnTo>
                    <a:pt x="0" y="0"/>
                  </a:lnTo>
                  <a:lnTo>
                    <a:pt x="203187" y="67335"/>
                  </a:lnTo>
                  <a:close/>
                </a:path>
              </a:pathLst>
            </a:custGeom>
            <a:ln w="127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45" name="bk object 33"/>
            <p:cNvSpPr/>
            <p:nvPr/>
          </p:nvSpPr>
          <p:spPr>
            <a:xfrm rot="16200000">
              <a:off x="7004345" y="1120037"/>
              <a:ext cx="2590869" cy="2755241"/>
            </a:xfrm>
            <a:custGeom>
              <a:avLst/>
              <a:gdLst/>
              <a:ahLst/>
              <a:cxnLst/>
              <a:rect l="l" t="t" r="r" b="b"/>
              <a:pathLst>
                <a:path w="2097404" h="1811654">
                  <a:moveTo>
                    <a:pt x="2096960" y="1811375"/>
                  </a:moveTo>
                  <a:lnTo>
                    <a:pt x="0" y="1811375"/>
                  </a:lnTo>
                  <a:lnTo>
                    <a:pt x="0" y="0"/>
                  </a:lnTo>
                  <a:lnTo>
                    <a:pt x="2096960" y="0"/>
                  </a:lnTo>
                  <a:lnTo>
                    <a:pt x="2096960" y="1811375"/>
                  </a:lnTo>
                  <a:close/>
                </a:path>
              </a:pathLst>
            </a:custGeom>
            <a:ln w="12700">
              <a:solidFill>
                <a:srgbClr val="221714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46" name="bk object 34"/>
            <p:cNvSpPr/>
            <p:nvPr/>
          </p:nvSpPr>
          <p:spPr>
            <a:xfrm rot="16200000">
              <a:off x="5061770" y="2832537"/>
              <a:ext cx="467981" cy="179776"/>
            </a:xfrm>
            <a:custGeom>
              <a:avLst/>
              <a:gdLst/>
              <a:ahLst/>
              <a:cxnLst/>
              <a:rect l="l" t="t" r="r" b="b"/>
              <a:pathLst>
                <a:path w="528954" h="203200">
                  <a:moveTo>
                    <a:pt x="460997" y="203187"/>
                  </a:moveTo>
                  <a:lnTo>
                    <a:pt x="67475" y="203187"/>
                  </a:lnTo>
                  <a:lnTo>
                    <a:pt x="0" y="0"/>
                  </a:lnTo>
                  <a:lnTo>
                    <a:pt x="528345" y="0"/>
                  </a:lnTo>
                  <a:lnTo>
                    <a:pt x="460997" y="203187"/>
                  </a:lnTo>
                  <a:close/>
                </a:path>
              </a:pathLst>
            </a:custGeom>
            <a:ln w="12700">
              <a:solidFill>
                <a:srgbClr val="221714"/>
              </a:solidFill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 rot="16200000">
              <a:off x="3980948" y="2188181"/>
              <a:ext cx="2232848" cy="6334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6895035" y="5120682"/>
              <a:ext cx="2631416" cy="2483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36" indent="-171436">
                <a:buFont typeface="Arial" panose="020B0604020202020204" pitchFamily="34" charset="0"/>
                <a:buChar char="•"/>
              </a:pPr>
              <a:r>
                <a:rPr lang="ja-JP" altLang="en-US" sz="1050" dirty="0">
                  <a:latin typeface="Century" panose="02040604050505020304" pitchFamily="18" charset="0"/>
                  <a:ea typeface="ＭＳ 明朝" panose="02020609040205080304" pitchFamily="17" charset="-128"/>
                </a:rPr>
                <a:t>必要に応じ</a:t>
              </a:r>
              <a:r>
                <a:rPr lang="en-US" altLang="ja-JP" sz="1050" dirty="0">
                  <a:latin typeface="Century" panose="02040604050505020304" pitchFamily="18" charset="0"/>
                  <a:ea typeface="ＭＳ 明朝" panose="02020609040205080304" pitchFamily="17" charset="-128"/>
                </a:rPr>
                <a:t>PD</a:t>
              </a:r>
              <a:r>
                <a:rPr lang="ja-JP" altLang="en-US" sz="1050" dirty="0">
                  <a:latin typeface="Century" panose="02040604050505020304" pitchFamily="18" charset="0"/>
                  <a:ea typeface="ＭＳ 明朝" panose="02020609040205080304" pitchFamily="17" charset="-128"/>
                </a:rPr>
                <a:t>盤等を用意すること。</a:t>
              </a: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6922159" y="1338963"/>
              <a:ext cx="2755241" cy="10386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36" indent="-171436">
                <a:buFont typeface="Arial" panose="020B0604020202020204" pitchFamily="34" charset="0"/>
                <a:buChar char="•"/>
              </a:pPr>
              <a:r>
                <a:rPr lang="ja-JP" altLang="en-US" sz="1050" dirty="0">
                  <a:latin typeface="Century" panose="02040604050505020304" pitchFamily="18" charset="0"/>
                  <a:ea typeface="ＭＳ 明朝" panose="02020609040205080304" pitchFamily="17" charset="-128"/>
                </a:rPr>
                <a:t>中継が必要な場合は、その一切を含むこと。電源や空調も含むこと。（</a:t>
              </a:r>
              <a:r>
                <a:rPr lang="en-US" altLang="ja-JP" sz="1050" dirty="0">
                  <a:latin typeface="Century" panose="02040604050505020304" pitchFamily="18" charset="0"/>
                  <a:ea typeface="ＭＳ 明朝" panose="02020609040205080304" pitchFamily="17" charset="-128"/>
                </a:rPr>
                <a:t>2.1.2</a:t>
              </a:r>
              <a:r>
                <a:rPr lang="ja-JP" altLang="en-US" sz="1050" dirty="0">
                  <a:latin typeface="Century" panose="02040604050505020304" pitchFamily="18" charset="0"/>
                  <a:ea typeface="ＭＳ 明朝" panose="02020609040205080304" pitchFamily="17" charset="-128"/>
                </a:rPr>
                <a:t>参照）</a:t>
              </a:r>
              <a:endParaRPr lang="en-US" altLang="ja-JP" sz="1050" dirty="0">
                <a:latin typeface="Century" panose="02040604050505020304" pitchFamily="18" charset="0"/>
                <a:ea typeface="ＭＳ 明朝" panose="02020609040205080304" pitchFamily="17" charset="-128"/>
              </a:endParaRPr>
            </a:p>
            <a:p>
              <a:pPr marL="171436" indent="-171436">
                <a:buFont typeface="Arial" panose="020B0604020202020204" pitchFamily="34" charset="0"/>
                <a:buChar char="•"/>
              </a:pPr>
              <a:r>
                <a:rPr lang="ja-JP" altLang="en-US" sz="1050" dirty="0">
                  <a:latin typeface="Century" panose="02040604050505020304" pitchFamily="18" charset="0"/>
                  <a:ea typeface="ＭＳ 明朝" panose="02020609040205080304" pitchFamily="17" charset="-128"/>
                </a:rPr>
                <a:t>図では</a:t>
              </a:r>
              <a:r>
                <a:rPr lang="en-US" altLang="ja-JP" sz="1050" dirty="0">
                  <a:latin typeface="Century" panose="02040604050505020304" pitchFamily="18" charset="0"/>
                  <a:ea typeface="ＭＳ 明朝" panose="02020609040205080304" pitchFamily="17" charset="-128"/>
                </a:rPr>
                <a:t>back-to-back</a:t>
              </a:r>
              <a:r>
                <a:rPr lang="ja-JP" altLang="en-US" sz="1050" dirty="0">
                  <a:latin typeface="Century" panose="02040604050505020304" pitchFamily="18" charset="0"/>
                  <a:ea typeface="ＭＳ 明朝" panose="02020609040205080304" pitchFamily="17" charset="-128"/>
                </a:rPr>
                <a:t>であるが、これに限らず必要な機能を満たすものであれば構わない。</a:t>
              </a: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3233741" y="2621382"/>
              <a:ext cx="638997" cy="564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050" dirty="0">
                  <a:latin typeface="Century" panose="02040604050505020304" pitchFamily="18" charset="0"/>
                  <a:ea typeface="ＭＳ 明朝" panose="02020609040205080304" pitchFamily="17" charset="-128"/>
                </a:rPr>
                <a:t>SINET</a:t>
              </a:r>
            </a:p>
            <a:p>
              <a:pPr algn="ctr"/>
              <a:r>
                <a:rPr lang="ja-JP" altLang="en-US" sz="1050" dirty="0">
                  <a:latin typeface="Century" panose="02040604050505020304" pitchFamily="18" charset="0"/>
                  <a:ea typeface="ＭＳ 明朝" panose="02020609040205080304" pitchFamily="17" charset="-128"/>
                </a:rPr>
                <a:t>ノード</a:t>
              </a:r>
              <a:endParaRPr lang="en-US" altLang="ja-JP" sz="1050" dirty="0">
                <a:latin typeface="Century" panose="02040604050505020304" pitchFamily="18" charset="0"/>
                <a:ea typeface="ＭＳ 明朝" panose="02020609040205080304" pitchFamily="17" charset="-128"/>
              </a:endParaRPr>
            </a:p>
            <a:p>
              <a:pPr algn="ctr"/>
              <a:r>
                <a:rPr lang="ja-JP" altLang="en-US" sz="1050" dirty="0">
                  <a:latin typeface="Century" panose="02040604050505020304" pitchFamily="18" charset="0"/>
                  <a:ea typeface="ＭＳ 明朝" panose="02020609040205080304" pitchFamily="17" charset="-128"/>
                </a:rPr>
                <a:t>機器</a:t>
              </a: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2568894" y="948386"/>
              <a:ext cx="934871" cy="2483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50" dirty="0">
                  <a:latin typeface="Century" panose="02040604050505020304" pitchFamily="18" charset="0"/>
                  <a:ea typeface="ＭＳ 明朝" panose="02020609040205080304" pitchFamily="17" charset="-128"/>
                </a:rPr>
                <a:t>SINET5 DC</a:t>
              </a:r>
              <a:endPara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2568894" y="4382370"/>
              <a:ext cx="1800493" cy="2483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>
                  <a:latin typeface="Century" panose="02040604050505020304" pitchFamily="18" charset="0"/>
                  <a:ea typeface="ＭＳ 明朝" panose="02020609040205080304" pitchFamily="17" charset="-128"/>
                </a:rPr>
                <a:t>請負者で用意する監視業務</a:t>
              </a: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2835070" y="1202226"/>
              <a:ext cx="2916235" cy="259088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54" name="bk object 33"/>
            <p:cNvSpPr/>
            <p:nvPr/>
          </p:nvSpPr>
          <p:spPr>
            <a:xfrm rot="16200000">
              <a:off x="7868210" y="3690235"/>
              <a:ext cx="863142" cy="2755241"/>
            </a:xfrm>
            <a:custGeom>
              <a:avLst/>
              <a:gdLst/>
              <a:ahLst/>
              <a:cxnLst/>
              <a:rect l="l" t="t" r="r" b="b"/>
              <a:pathLst>
                <a:path w="2097404" h="1811654">
                  <a:moveTo>
                    <a:pt x="2096960" y="1811375"/>
                  </a:moveTo>
                  <a:lnTo>
                    <a:pt x="0" y="1811375"/>
                  </a:lnTo>
                  <a:lnTo>
                    <a:pt x="0" y="0"/>
                  </a:lnTo>
                  <a:lnTo>
                    <a:pt x="2096960" y="0"/>
                  </a:lnTo>
                  <a:lnTo>
                    <a:pt x="2096960" y="1811375"/>
                  </a:lnTo>
                  <a:close/>
                </a:path>
              </a:pathLst>
            </a:custGeom>
            <a:ln w="12700">
              <a:solidFill>
                <a:srgbClr val="221714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6648279" y="950103"/>
              <a:ext cx="588623" cy="2483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>
                  <a:latin typeface="Century" panose="02040604050505020304" pitchFamily="18" charset="0"/>
                  <a:ea typeface="ＭＳ 明朝" panose="02020609040205080304" pitchFamily="17" charset="-128"/>
                </a:rPr>
                <a:t>中継局</a:t>
              </a: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6648279" y="4382370"/>
              <a:ext cx="453970" cy="2483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>
                  <a:latin typeface="Century" panose="02040604050505020304" pitchFamily="18" charset="0"/>
                  <a:ea typeface="ＭＳ 明朝" panose="02020609040205080304" pitchFamily="17" charset="-128"/>
                </a:rPr>
                <a:t>本学</a:t>
              </a:r>
            </a:p>
          </p:txBody>
        </p:sp>
        <p:sp>
          <p:nvSpPr>
            <p:cNvPr id="57" name="四角形吹き出し 56"/>
            <p:cNvSpPr/>
            <p:nvPr/>
          </p:nvSpPr>
          <p:spPr>
            <a:xfrm>
              <a:off x="6279615" y="3895453"/>
              <a:ext cx="1132823" cy="370140"/>
            </a:xfrm>
            <a:prstGeom prst="wedgeRectCallout">
              <a:avLst>
                <a:gd name="adj1" fmla="val 35181"/>
                <a:gd name="adj2" fmla="val -145422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solidFill>
                    <a:schemeClr val="tx1"/>
                  </a:solidFill>
                  <a:latin typeface="Century" panose="02040604050505020304" pitchFamily="18" charset="0"/>
                  <a:ea typeface="ＭＳ 明朝" panose="02020609040205080304" pitchFamily="17" charset="-128"/>
                </a:rPr>
                <a:t>監視用の配線</a:t>
              </a:r>
              <a:endParaRPr lang="en-US" altLang="ja-JP" sz="1050" dirty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</a:endParaRPr>
            </a:p>
            <a:p>
              <a:pPr algn="ctr"/>
              <a:r>
                <a:rPr lang="ja-JP" altLang="en-US" sz="1050" dirty="0">
                  <a:solidFill>
                    <a:schemeClr val="tx1"/>
                  </a:solidFill>
                  <a:latin typeface="Century" panose="02040604050505020304" pitchFamily="18" charset="0"/>
                  <a:ea typeface="ＭＳ 明朝" panose="02020609040205080304" pitchFamily="17" charset="-128"/>
                </a:rPr>
                <a:t>（必要な場合）</a:t>
              </a:r>
            </a:p>
          </p:txBody>
        </p:sp>
        <p:sp>
          <p:nvSpPr>
            <p:cNvPr id="58" name="四角形吹き出し 57"/>
            <p:cNvSpPr/>
            <p:nvPr/>
          </p:nvSpPr>
          <p:spPr>
            <a:xfrm>
              <a:off x="4078699" y="3895453"/>
              <a:ext cx="1623972" cy="367639"/>
            </a:xfrm>
            <a:prstGeom prst="wedgeRectCallout">
              <a:avLst>
                <a:gd name="adj1" fmla="val 21218"/>
                <a:gd name="adj2" fmla="val -12983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solidFill>
                    <a:schemeClr val="tx1"/>
                  </a:solidFill>
                  <a:latin typeface="Century" panose="02040604050505020304" pitchFamily="18" charset="0"/>
                  <a:ea typeface="ＭＳ 明朝" panose="02020609040205080304" pitchFamily="17" charset="-128"/>
                </a:rPr>
                <a:t>伝送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Century" panose="02040604050505020304" pitchFamily="18" charset="0"/>
                  <a:ea typeface="ＭＳ 明朝" panose="02020609040205080304" pitchFamily="17" charset="-128"/>
                </a:rPr>
                <a:t>装置</a:t>
              </a:r>
              <a:r>
                <a:rPr lang="ja-JP" altLang="en-US" sz="1050" dirty="0">
                  <a:solidFill>
                    <a:schemeClr val="tx1"/>
                  </a:solidFill>
                  <a:latin typeface="Century" panose="02040604050505020304" pitchFamily="18" charset="0"/>
                  <a:ea typeface="ＭＳ 明朝" panose="02020609040205080304" pitchFamily="17" charset="-128"/>
                </a:rPr>
                <a:t>の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Century" panose="02040604050505020304" pitchFamily="18" charset="0"/>
                  <a:ea typeface="ＭＳ 明朝" panose="02020609040205080304" pitchFamily="17" charset="-128"/>
                </a:rPr>
                <a:t>ハウジング</a:t>
              </a:r>
              <a:r>
                <a:rPr lang="ja-JP" altLang="en-US" sz="1050" dirty="0">
                  <a:solidFill>
                    <a:schemeClr val="tx1"/>
                  </a:solidFill>
                  <a:latin typeface="Century" panose="02040604050505020304" pitchFamily="18" charset="0"/>
                  <a:ea typeface="ＭＳ 明朝" panose="02020609040205080304" pitchFamily="17" charset="-128"/>
                </a:rPr>
                <a:t>環境も調達に含まれる</a:t>
              </a:r>
            </a:p>
          </p:txBody>
        </p:sp>
        <p:sp>
          <p:nvSpPr>
            <p:cNvPr id="59" name="四角形吹き出し 58"/>
            <p:cNvSpPr/>
            <p:nvPr/>
          </p:nvSpPr>
          <p:spPr>
            <a:xfrm>
              <a:off x="8152381" y="4154940"/>
              <a:ext cx="1528537" cy="367639"/>
            </a:xfrm>
            <a:prstGeom prst="wedgeRectCallout">
              <a:avLst>
                <a:gd name="adj1" fmla="val -69581"/>
                <a:gd name="adj2" fmla="val 14997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solidFill>
                    <a:schemeClr val="tx1"/>
                  </a:solidFill>
                  <a:latin typeface="Century" panose="02040604050505020304" pitchFamily="18" charset="0"/>
                  <a:ea typeface="ＭＳ 明朝" panose="02020609040205080304" pitchFamily="17" charset="-128"/>
                </a:rPr>
                <a:t>ラックマウント等必要な取り付けを行うこと</a:t>
              </a:r>
            </a:p>
          </p:txBody>
        </p:sp>
        <p:sp>
          <p:nvSpPr>
            <p:cNvPr id="60" name="四角形吹き出し 59"/>
            <p:cNvSpPr/>
            <p:nvPr/>
          </p:nvSpPr>
          <p:spPr>
            <a:xfrm>
              <a:off x="5916270" y="2475188"/>
              <a:ext cx="868178" cy="238984"/>
            </a:xfrm>
            <a:prstGeom prst="wedgeRectCallout">
              <a:avLst>
                <a:gd name="adj1" fmla="val -21307"/>
                <a:gd name="adj2" fmla="val 124372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solidFill>
                    <a:schemeClr val="tx1"/>
                  </a:solidFill>
                  <a:latin typeface="Century" panose="02040604050505020304" pitchFamily="18" charset="0"/>
                  <a:ea typeface="ＭＳ 明朝" panose="02020609040205080304" pitchFamily="17" charset="-128"/>
                </a:rPr>
                <a:t>光ファイバ</a:t>
              </a:r>
            </a:p>
          </p:txBody>
        </p:sp>
        <p:sp>
          <p:nvSpPr>
            <p:cNvPr id="61" name="四角形吹き出し 60"/>
            <p:cNvSpPr/>
            <p:nvPr/>
          </p:nvSpPr>
          <p:spPr>
            <a:xfrm>
              <a:off x="5921726" y="3130761"/>
              <a:ext cx="868178" cy="238984"/>
            </a:xfrm>
            <a:prstGeom prst="wedgeRectCallout">
              <a:avLst>
                <a:gd name="adj1" fmla="val -113466"/>
                <a:gd name="adj2" fmla="val -86866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solidFill>
                    <a:schemeClr val="tx1"/>
                  </a:solidFill>
                  <a:latin typeface="Century" panose="02040604050505020304" pitchFamily="18" charset="0"/>
                  <a:ea typeface="ＭＳ 明朝" panose="02020609040205080304" pitchFamily="17" charset="-128"/>
                </a:rPr>
                <a:t>伝送装置</a:t>
              </a:r>
            </a:p>
          </p:txBody>
        </p:sp>
        <p:sp>
          <p:nvSpPr>
            <p:cNvPr id="62" name="四角形吹き出し 61"/>
            <p:cNvSpPr/>
            <p:nvPr/>
          </p:nvSpPr>
          <p:spPr>
            <a:xfrm>
              <a:off x="5921726" y="3130761"/>
              <a:ext cx="868178" cy="238984"/>
            </a:xfrm>
            <a:prstGeom prst="wedgeRectCallout">
              <a:avLst>
                <a:gd name="adj1" fmla="val 81822"/>
                <a:gd name="adj2" fmla="val -6693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solidFill>
                    <a:schemeClr val="tx1"/>
                  </a:solidFill>
                  <a:latin typeface="Century" panose="02040604050505020304" pitchFamily="18" charset="0"/>
                  <a:ea typeface="ＭＳ 明朝" panose="02020609040205080304" pitchFamily="17" charset="-128"/>
                </a:rPr>
                <a:t>伝送装置</a:t>
              </a:r>
            </a:p>
          </p:txBody>
        </p:sp>
        <p:sp>
          <p:nvSpPr>
            <p:cNvPr id="63" name="正方形/長方形 62"/>
            <p:cNvSpPr/>
            <p:nvPr/>
          </p:nvSpPr>
          <p:spPr>
            <a:xfrm rot="16200000">
              <a:off x="6950480" y="2579804"/>
              <a:ext cx="1176687" cy="109199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050">
                <a:latin typeface="Century" panose="02040604050505020304" pitchFamily="18" charset="0"/>
                <a:ea typeface="ＭＳ 明朝" panose="02020609040205080304" pitchFamily="17" charset="-128"/>
              </a:endParaRPr>
            </a:p>
          </p:txBody>
        </p:sp>
        <p:pic>
          <p:nvPicPr>
            <p:cNvPr id="64" name="図 6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812050" y="4620522"/>
              <a:ext cx="892122" cy="956320"/>
            </a:xfrm>
            <a:prstGeom prst="rect">
              <a:avLst/>
            </a:prstGeom>
          </p:spPr>
        </p:pic>
        <p:sp>
          <p:nvSpPr>
            <p:cNvPr id="65" name="四角形吹き出し 64"/>
            <p:cNvSpPr/>
            <p:nvPr/>
          </p:nvSpPr>
          <p:spPr>
            <a:xfrm>
              <a:off x="2444735" y="3341113"/>
              <a:ext cx="1069026" cy="508026"/>
            </a:xfrm>
            <a:prstGeom prst="wedgeRectCallout">
              <a:avLst>
                <a:gd name="adj1" fmla="val 95692"/>
                <a:gd name="adj2" fmla="val -79631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050" dirty="0">
                  <a:solidFill>
                    <a:schemeClr val="tx1"/>
                  </a:solidFill>
                  <a:latin typeface="Century" panose="02040604050505020304" pitchFamily="18" charset="0"/>
                  <a:ea typeface="ＭＳ 明朝" panose="02020609040205080304" pitchFamily="17" charset="-128"/>
                </a:rPr>
                <a:t>NII</a:t>
              </a:r>
              <a:r>
                <a:rPr lang="ja-JP" altLang="en-US" sz="1050" dirty="0">
                  <a:solidFill>
                    <a:schemeClr val="tx1"/>
                  </a:solidFill>
                  <a:latin typeface="Century" panose="02040604050505020304" pitchFamily="18" charset="0"/>
                  <a:ea typeface="ＭＳ 明朝" panose="02020609040205080304" pitchFamily="17" charset="-128"/>
                </a:rPr>
                <a:t>が指定する接続用パッチパネル</a:t>
              </a:r>
            </a:p>
          </p:txBody>
        </p:sp>
      </p:grpSp>
      <p:sp>
        <p:nvSpPr>
          <p:cNvPr id="66" name="テキスト ボックス 65"/>
          <p:cNvSpPr txBox="1"/>
          <p:nvPr/>
        </p:nvSpPr>
        <p:spPr>
          <a:xfrm>
            <a:off x="1168634" y="5794125"/>
            <a:ext cx="76800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SINET5 </a:t>
            </a:r>
            <a:r>
              <a:rPr lang="en-US" altLang="ja-JP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DC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と本学を接続する、光ファイバと伝送装置から構成するアクセス回線を用意すること。また、光ファイバと伝送装置の監視、及び、監視に必要な配線も行うこと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。</a:t>
            </a:r>
            <a:endParaRPr lang="en-US" altLang="ja-JP" sz="1050" dirty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endParaRPr lang="ja-JP" altLang="en-US" sz="1050" dirty="0"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図</a:t>
            </a:r>
            <a:r>
              <a:rPr lang="en-US" altLang="ja-JP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1. 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本調達の範囲（全体イメージ）</a:t>
            </a:r>
            <a:endParaRPr kumimoji="1" lang="ja-JP" altLang="en-US" sz="1050" dirty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9967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061253" y="405819"/>
            <a:ext cx="5894855" cy="5114002"/>
            <a:chOff x="3218148" y="796344"/>
            <a:chExt cx="5894855" cy="5114002"/>
          </a:xfrm>
        </p:grpSpPr>
        <p:sp>
          <p:nvSpPr>
            <p:cNvPr id="5" name="AutoShape 150"/>
            <p:cNvSpPr>
              <a:spLocks noChangeShapeType="1"/>
            </p:cNvSpPr>
            <p:nvPr/>
          </p:nvSpPr>
          <p:spPr bwMode="auto">
            <a:xfrm rot="16200000" flipV="1">
              <a:off x="3718710" y="3420308"/>
              <a:ext cx="0" cy="147485"/>
            </a:xfrm>
            <a:prstGeom prst="straightConnector1">
              <a:avLst/>
            </a:prstGeom>
            <a:noFill/>
            <a:ln w="381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" name="AutoShape 164"/>
            <p:cNvSpPr>
              <a:spLocks noChangeArrowheads="1"/>
            </p:cNvSpPr>
            <p:nvPr/>
          </p:nvSpPr>
          <p:spPr bwMode="auto">
            <a:xfrm rot="16200000">
              <a:off x="2803385" y="1663256"/>
              <a:ext cx="3462991" cy="2633465"/>
            </a:xfrm>
            <a:prstGeom prst="roundRect">
              <a:avLst>
                <a:gd name="adj" fmla="val 5880"/>
              </a:avLst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vert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" name="Rectangle 262"/>
            <p:cNvSpPr>
              <a:spLocks noChangeArrowheads="1"/>
            </p:cNvSpPr>
            <p:nvPr/>
          </p:nvSpPr>
          <p:spPr bwMode="auto">
            <a:xfrm rot="16200000">
              <a:off x="4204279" y="1611939"/>
              <a:ext cx="321786" cy="215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" name="AutoShape 261"/>
            <p:cNvSpPr>
              <a:spLocks noChangeArrowheads="1"/>
            </p:cNvSpPr>
            <p:nvPr/>
          </p:nvSpPr>
          <p:spPr bwMode="auto">
            <a:xfrm rot="16200000">
              <a:off x="5805659" y="3838978"/>
              <a:ext cx="248043" cy="3350770"/>
            </a:xfrm>
            <a:prstGeom prst="upDownArrow">
              <a:avLst>
                <a:gd name="adj1" fmla="val 39102"/>
                <a:gd name="adj2" fmla="val 86760"/>
              </a:avLst>
            </a:prstGeom>
            <a:solidFill>
              <a:srgbClr val="C00000"/>
            </a:solidFill>
            <a:ln w="3810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" name="Rectangle 260"/>
            <p:cNvSpPr>
              <a:spLocks noChangeArrowheads="1"/>
            </p:cNvSpPr>
            <p:nvPr/>
          </p:nvSpPr>
          <p:spPr bwMode="auto">
            <a:xfrm>
              <a:off x="3752979" y="2634182"/>
              <a:ext cx="288000" cy="1800000"/>
            </a:xfrm>
            <a:prstGeom prst="rect">
              <a:avLst/>
            </a:prstGeom>
            <a:solidFill>
              <a:srgbClr val="BFBFB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0" name="AutoShape 259"/>
            <p:cNvSpPr>
              <a:spLocks noChangeArrowheads="1"/>
            </p:cNvSpPr>
            <p:nvPr/>
          </p:nvSpPr>
          <p:spPr bwMode="auto">
            <a:xfrm rot="16200000">
              <a:off x="6166835" y="1765317"/>
              <a:ext cx="3462991" cy="2429344"/>
            </a:xfrm>
            <a:prstGeom prst="roundRect">
              <a:avLst>
                <a:gd name="adj" fmla="val 5880"/>
              </a:avLst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vert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1" name="AutoShape 258"/>
            <p:cNvSpPr>
              <a:spLocks noChangeArrowheads="1"/>
            </p:cNvSpPr>
            <p:nvPr/>
          </p:nvSpPr>
          <p:spPr bwMode="auto">
            <a:xfrm rot="16200000" flipV="1">
              <a:off x="5689742" y="2575621"/>
              <a:ext cx="3202212" cy="721783"/>
            </a:xfrm>
            <a:custGeom>
              <a:avLst/>
              <a:gdLst>
                <a:gd name="G0" fmla="+- 1130 0 0"/>
                <a:gd name="G1" fmla="+- 21600 0 1130"/>
                <a:gd name="G2" fmla="*/ 1130 1 2"/>
                <a:gd name="G3" fmla="+- 21600 0 G2"/>
                <a:gd name="G4" fmla="+/ 1130 21600 2"/>
                <a:gd name="G5" fmla="+/ G1 0 2"/>
                <a:gd name="G6" fmla="*/ 21600 21600 1130"/>
                <a:gd name="G7" fmla="*/ G6 1 2"/>
                <a:gd name="G8" fmla="+- 21600 0 G7"/>
                <a:gd name="G9" fmla="*/ 21600 1 2"/>
                <a:gd name="G10" fmla="+- 1130 0 G9"/>
                <a:gd name="G11" fmla="?: G10 G8 0"/>
                <a:gd name="G12" fmla="?: G10 G7 21600"/>
                <a:gd name="T0" fmla="*/ 21035 w 21600"/>
                <a:gd name="T1" fmla="*/ 10800 h 21600"/>
                <a:gd name="T2" fmla="*/ 10800 w 21600"/>
                <a:gd name="T3" fmla="*/ 21600 h 21600"/>
                <a:gd name="T4" fmla="*/ 565 w 21600"/>
                <a:gd name="T5" fmla="*/ 10800 h 21600"/>
                <a:gd name="T6" fmla="*/ 10800 w 21600"/>
                <a:gd name="T7" fmla="*/ 0 h 21600"/>
                <a:gd name="T8" fmla="*/ 2365 w 21600"/>
                <a:gd name="T9" fmla="*/ 2365 h 21600"/>
                <a:gd name="T10" fmla="*/ 19235 w 21600"/>
                <a:gd name="T11" fmla="*/ 192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130" y="21600"/>
                  </a:lnTo>
                  <a:lnTo>
                    <a:pt x="2047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2" name="Rectangle 256"/>
            <p:cNvSpPr>
              <a:spLocks noChangeArrowheads="1"/>
            </p:cNvSpPr>
            <p:nvPr/>
          </p:nvSpPr>
          <p:spPr bwMode="auto">
            <a:xfrm rot="16200000">
              <a:off x="7279676" y="3896281"/>
              <a:ext cx="433516" cy="310613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3" name="Rectangle 255"/>
            <p:cNvSpPr>
              <a:spLocks noChangeArrowheads="1"/>
            </p:cNvSpPr>
            <p:nvPr/>
          </p:nvSpPr>
          <p:spPr bwMode="auto">
            <a:xfrm rot="16200000">
              <a:off x="7279676" y="3320866"/>
              <a:ext cx="433516" cy="310613"/>
            </a:xfrm>
            <a:prstGeom prst="rect">
              <a:avLst/>
            </a:prstGeom>
            <a:solidFill>
              <a:srgbClr val="FFEBEB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4" name="Rectangle 254"/>
            <p:cNvSpPr>
              <a:spLocks noChangeArrowheads="1"/>
            </p:cNvSpPr>
            <p:nvPr/>
          </p:nvSpPr>
          <p:spPr bwMode="auto">
            <a:xfrm rot="16200000">
              <a:off x="7279676" y="2745452"/>
              <a:ext cx="433516" cy="310613"/>
            </a:xfrm>
            <a:prstGeom prst="rect">
              <a:avLst/>
            </a:prstGeom>
            <a:solidFill>
              <a:srgbClr val="FFEBEB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5" name="Rectangle 253"/>
            <p:cNvSpPr>
              <a:spLocks noChangeArrowheads="1"/>
            </p:cNvSpPr>
            <p:nvPr/>
          </p:nvSpPr>
          <p:spPr bwMode="auto">
            <a:xfrm rot="16200000">
              <a:off x="7279676" y="2170037"/>
              <a:ext cx="433516" cy="310613"/>
            </a:xfrm>
            <a:prstGeom prst="rect">
              <a:avLst/>
            </a:prstGeom>
            <a:solidFill>
              <a:srgbClr val="FFEBEB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6" name="AutoShape 252"/>
            <p:cNvSpPr>
              <a:spLocks noChangeArrowheads="1"/>
            </p:cNvSpPr>
            <p:nvPr/>
          </p:nvSpPr>
          <p:spPr bwMode="auto">
            <a:xfrm>
              <a:off x="6897604" y="4649828"/>
              <a:ext cx="180000" cy="552900"/>
            </a:xfrm>
            <a:prstGeom prst="wedgeRectCallout">
              <a:avLst>
                <a:gd name="adj1" fmla="val 26879"/>
                <a:gd name="adj2" fmla="val -10296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en-US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WDM</a:t>
              </a:r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装置</a:t>
              </a:r>
              <a:endParaRPr kumimoji="0" lang="ja-JP" altLang="en-US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7" name="Rectangle 251"/>
            <p:cNvSpPr>
              <a:spLocks noChangeArrowheads="1"/>
            </p:cNvSpPr>
            <p:nvPr/>
          </p:nvSpPr>
          <p:spPr bwMode="auto">
            <a:xfrm rot="16200000">
              <a:off x="6533313" y="3381204"/>
              <a:ext cx="1003345" cy="210055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8" name="AutoShape 250"/>
            <p:cNvSpPr>
              <a:spLocks noChangeArrowheads="1"/>
            </p:cNvSpPr>
            <p:nvPr/>
          </p:nvSpPr>
          <p:spPr bwMode="auto">
            <a:xfrm>
              <a:off x="6661804" y="4002134"/>
              <a:ext cx="180000" cy="521279"/>
            </a:xfrm>
            <a:prstGeom prst="wedgeRectCallout">
              <a:avLst>
                <a:gd name="adj1" fmla="val 102293"/>
                <a:gd name="adj2" fmla="val -6410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多重化</a:t>
              </a:r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部</a:t>
              </a:r>
              <a:endParaRPr kumimoji="0" lang="ja-JP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9" name="Rectangle 249"/>
            <p:cNvSpPr>
              <a:spLocks noChangeArrowheads="1"/>
            </p:cNvSpPr>
            <p:nvPr/>
          </p:nvSpPr>
          <p:spPr bwMode="auto">
            <a:xfrm rot="16200000">
              <a:off x="5865718" y="2823106"/>
              <a:ext cx="814520" cy="1313957"/>
            </a:xfrm>
            <a:prstGeom prst="rect">
              <a:avLst/>
            </a:prstGeom>
            <a:solidFill>
              <a:srgbClr val="FFFA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0" name="Rectangle 246"/>
            <p:cNvSpPr>
              <a:spLocks noChangeArrowheads="1"/>
            </p:cNvSpPr>
            <p:nvPr/>
          </p:nvSpPr>
          <p:spPr bwMode="auto">
            <a:xfrm rot="16200000">
              <a:off x="7457328" y="3994605"/>
              <a:ext cx="263686" cy="125139"/>
            </a:xfrm>
            <a:prstGeom prst="rect">
              <a:avLst/>
            </a:prstGeom>
            <a:solidFill>
              <a:srgbClr val="A7E8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1" name="AutoShape 245"/>
            <p:cNvSpPr>
              <a:spLocks noChangeArrowheads="1"/>
            </p:cNvSpPr>
            <p:nvPr/>
          </p:nvSpPr>
          <p:spPr bwMode="auto">
            <a:xfrm>
              <a:off x="7425064" y="4579596"/>
              <a:ext cx="180000" cy="684000"/>
            </a:xfrm>
            <a:prstGeom prst="wedgeRectCallout">
              <a:avLst>
                <a:gd name="adj1" fmla="val 50565"/>
                <a:gd name="adj2" fmla="val -11547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コネクタ</a:t>
              </a:r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（受口）</a:t>
              </a:r>
              <a:endParaRPr kumimoji="0" lang="en-US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2" name="Rectangle 244"/>
            <p:cNvSpPr>
              <a:spLocks noChangeArrowheads="1"/>
            </p:cNvSpPr>
            <p:nvPr/>
          </p:nvSpPr>
          <p:spPr bwMode="auto">
            <a:xfrm rot="16200000">
              <a:off x="8050619" y="3594609"/>
              <a:ext cx="116201" cy="92960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3" name="Rectangle 243"/>
            <p:cNvSpPr>
              <a:spLocks noChangeArrowheads="1"/>
            </p:cNvSpPr>
            <p:nvPr/>
          </p:nvSpPr>
          <p:spPr bwMode="auto">
            <a:xfrm rot="16200000">
              <a:off x="7562355" y="3996841"/>
              <a:ext cx="194412" cy="1251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4" name="AutoShape 242"/>
            <p:cNvSpPr>
              <a:spLocks noChangeArrowheads="1"/>
            </p:cNvSpPr>
            <p:nvPr/>
          </p:nvSpPr>
          <p:spPr bwMode="auto">
            <a:xfrm>
              <a:off x="7782718" y="4434182"/>
              <a:ext cx="288000" cy="720000"/>
            </a:xfrm>
            <a:prstGeom prst="wedgeRectCallout">
              <a:avLst>
                <a:gd name="adj1" fmla="val -76030"/>
                <a:gd name="adj2" fmla="val -9714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eaVert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コネクタ</a:t>
              </a:r>
              <a:endParaRPr kumimoji="0" lang="ja-JP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 defTabSz="914319" eaLnBrk="0" hangingPunct="0"/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（ケーブル側）</a:t>
              </a:r>
              <a:endParaRPr kumimoji="0" lang="en-US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5" name="AutoShape 241"/>
            <p:cNvSpPr>
              <a:spLocks noChangeArrowheads="1"/>
            </p:cNvSpPr>
            <p:nvPr/>
          </p:nvSpPr>
          <p:spPr bwMode="auto">
            <a:xfrm>
              <a:off x="8178762" y="4434182"/>
              <a:ext cx="288000" cy="756000"/>
            </a:xfrm>
            <a:prstGeom prst="wedgeRectCallout">
              <a:avLst>
                <a:gd name="adj1" fmla="val -39257"/>
                <a:gd name="adj2" fmla="val -9550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eaVert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ケーブル</a:t>
              </a:r>
              <a:endParaRPr kumimoji="0" lang="ja-JP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 defTabSz="914319" eaLnBrk="0" hangingPunct="0"/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（</a:t>
              </a:r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光ファイバ、</a:t>
              </a:r>
              <a:r>
                <a:rPr kumimoji="0" lang="en-US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UTP</a:t>
              </a:r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）</a:t>
              </a:r>
              <a:endParaRPr kumimoji="0" lang="en-US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6" name="Rectangle 240"/>
            <p:cNvSpPr>
              <a:spLocks noChangeArrowheads="1"/>
            </p:cNvSpPr>
            <p:nvPr/>
          </p:nvSpPr>
          <p:spPr bwMode="auto">
            <a:xfrm rot="16200000">
              <a:off x="8261791" y="3991252"/>
              <a:ext cx="788821" cy="1631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7" name="AutoShape 239"/>
            <p:cNvSpPr>
              <a:spLocks noChangeArrowheads="1"/>
            </p:cNvSpPr>
            <p:nvPr/>
          </p:nvSpPr>
          <p:spPr bwMode="auto">
            <a:xfrm>
              <a:off x="8574806" y="4614202"/>
              <a:ext cx="288000" cy="576000"/>
            </a:xfrm>
            <a:prstGeom prst="wedgeRectCallout">
              <a:avLst>
                <a:gd name="adj1" fmla="val -32761"/>
                <a:gd name="adj2" fmla="val -8151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eaVert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ルータや</a:t>
              </a:r>
              <a:endParaRPr kumimoji="0" lang="en-US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pPr algn="ctr" defTabSz="914319" eaLnBrk="0" hangingPunct="0"/>
              <a:r>
                <a:rPr kumimoji="0" lang="en-US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L3</a:t>
              </a:r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スイッチ等</a:t>
              </a:r>
              <a:endParaRPr kumimoji="0" lang="ja-JP" altLang="en-US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8" name="AutoShape 238"/>
            <p:cNvSpPr>
              <a:spLocks noChangeShapeType="1"/>
            </p:cNvSpPr>
            <p:nvPr/>
          </p:nvSpPr>
          <p:spPr bwMode="auto">
            <a:xfrm rot="16200000">
              <a:off x="8854524" y="4251027"/>
              <a:ext cx="0" cy="233519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9" name="AutoShape 237"/>
            <p:cNvSpPr>
              <a:spLocks noChangeShapeType="1"/>
            </p:cNvSpPr>
            <p:nvPr/>
          </p:nvSpPr>
          <p:spPr bwMode="auto">
            <a:xfrm rot="16200000">
              <a:off x="8854524" y="4143765"/>
              <a:ext cx="0" cy="233519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30" name="AutoShape 236"/>
            <p:cNvSpPr>
              <a:spLocks noChangeShapeType="1"/>
            </p:cNvSpPr>
            <p:nvPr/>
          </p:nvSpPr>
          <p:spPr bwMode="auto">
            <a:xfrm rot="16200000">
              <a:off x="8854524" y="4036504"/>
              <a:ext cx="0" cy="233519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31" name="AutoShape 235"/>
            <p:cNvSpPr>
              <a:spLocks noChangeShapeType="1"/>
            </p:cNvSpPr>
            <p:nvPr/>
          </p:nvSpPr>
          <p:spPr bwMode="auto">
            <a:xfrm rot="16200000">
              <a:off x="8854524" y="3929242"/>
              <a:ext cx="0" cy="233519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32" name="AutoShape 234"/>
            <p:cNvSpPr>
              <a:spLocks noChangeShapeType="1"/>
            </p:cNvSpPr>
            <p:nvPr/>
          </p:nvSpPr>
          <p:spPr bwMode="auto">
            <a:xfrm rot="16200000">
              <a:off x="8854524" y="3821981"/>
              <a:ext cx="0" cy="233519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33" name="AutoShape 233"/>
            <p:cNvSpPr>
              <a:spLocks noChangeShapeType="1"/>
            </p:cNvSpPr>
            <p:nvPr/>
          </p:nvSpPr>
          <p:spPr bwMode="auto">
            <a:xfrm rot="16200000">
              <a:off x="8854524" y="3714719"/>
              <a:ext cx="0" cy="233519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34" name="Freeform 232"/>
            <p:cNvSpPr>
              <a:spLocks/>
            </p:cNvSpPr>
            <p:nvPr/>
          </p:nvSpPr>
          <p:spPr bwMode="auto">
            <a:xfrm rot="16200000">
              <a:off x="7106492" y="3811366"/>
              <a:ext cx="268155" cy="201117"/>
            </a:xfrm>
            <a:custGeom>
              <a:avLst/>
              <a:gdLst>
                <a:gd name="T0" fmla="*/ 0 w 600"/>
                <a:gd name="T1" fmla="*/ 450 h 450"/>
                <a:gd name="T2" fmla="*/ 0 w 600"/>
                <a:gd name="T3" fmla="*/ 243 h 450"/>
                <a:gd name="T4" fmla="*/ 600 w 600"/>
                <a:gd name="T5" fmla="*/ 243 h 450"/>
                <a:gd name="T6" fmla="*/ 600 w 600"/>
                <a:gd name="T7" fmla="*/ 0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0" h="450">
                  <a:moveTo>
                    <a:pt x="0" y="450"/>
                  </a:moveTo>
                  <a:lnTo>
                    <a:pt x="0" y="243"/>
                  </a:lnTo>
                  <a:lnTo>
                    <a:pt x="600" y="243"/>
                  </a:lnTo>
                  <a:lnTo>
                    <a:pt x="600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35" name="Freeform 230"/>
            <p:cNvSpPr>
              <a:spLocks/>
            </p:cNvSpPr>
            <p:nvPr/>
          </p:nvSpPr>
          <p:spPr bwMode="auto">
            <a:xfrm rot="16200000">
              <a:off x="6969079" y="3074128"/>
              <a:ext cx="546162" cy="204295"/>
            </a:xfrm>
            <a:custGeom>
              <a:avLst/>
              <a:gdLst>
                <a:gd name="T0" fmla="*/ 790 w 790"/>
                <a:gd name="T1" fmla="*/ 450 h 450"/>
                <a:gd name="T2" fmla="*/ 790 w 790"/>
                <a:gd name="T3" fmla="*/ 213 h 450"/>
                <a:gd name="T4" fmla="*/ 0 w 790"/>
                <a:gd name="T5" fmla="*/ 213 h 450"/>
                <a:gd name="T6" fmla="*/ 0 w 790"/>
                <a:gd name="T7" fmla="*/ 0 h 450"/>
                <a:gd name="connsiteX0" fmla="*/ 10000 w 10000"/>
                <a:gd name="connsiteY0" fmla="*/ 10000 h 10000"/>
                <a:gd name="connsiteX1" fmla="*/ 10000 w 10000"/>
                <a:gd name="connsiteY1" fmla="*/ 4733 h 10000"/>
                <a:gd name="connsiteX2" fmla="*/ 0 w 10000"/>
                <a:gd name="connsiteY2" fmla="*/ 5799 h 10000"/>
                <a:gd name="connsiteX3" fmla="*/ 0 w 10000"/>
                <a:gd name="connsiteY3" fmla="*/ 0 h 10000"/>
                <a:gd name="connsiteX0" fmla="*/ 10000 w 10000"/>
                <a:gd name="connsiteY0" fmla="*/ 10000 h 10000"/>
                <a:gd name="connsiteX1" fmla="*/ 10000 w 10000"/>
                <a:gd name="connsiteY1" fmla="*/ 5562 h 10000"/>
                <a:gd name="connsiteX2" fmla="*/ 0 w 10000"/>
                <a:gd name="connsiteY2" fmla="*/ 5799 h 10000"/>
                <a:gd name="connsiteX3" fmla="*/ 0 w 10000"/>
                <a:gd name="connsiteY3" fmla="*/ 0 h 10000"/>
                <a:gd name="connsiteX0" fmla="*/ 10000 w 10000"/>
                <a:gd name="connsiteY0" fmla="*/ 10000 h 10000"/>
                <a:gd name="connsiteX1" fmla="*/ 10000 w 10000"/>
                <a:gd name="connsiteY1" fmla="*/ 5562 h 10000"/>
                <a:gd name="connsiteX2" fmla="*/ 0 w 10000"/>
                <a:gd name="connsiteY2" fmla="*/ 5681 h 10000"/>
                <a:gd name="connsiteX3" fmla="*/ 0 w 10000"/>
                <a:gd name="connsiteY3" fmla="*/ 0 h 10000"/>
                <a:gd name="connsiteX0" fmla="*/ 10000 w 10058"/>
                <a:gd name="connsiteY0" fmla="*/ 10000 h 10000"/>
                <a:gd name="connsiteX1" fmla="*/ 10058 w 10058"/>
                <a:gd name="connsiteY1" fmla="*/ 5878 h 10000"/>
                <a:gd name="connsiteX2" fmla="*/ 0 w 10058"/>
                <a:gd name="connsiteY2" fmla="*/ 5681 h 10000"/>
                <a:gd name="connsiteX3" fmla="*/ 0 w 10058"/>
                <a:gd name="connsiteY3" fmla="*/ 0 h 10000"/>
                <a:gd name="connsiteX0" fmla="*/ 10000 w 10058"/>
                <a:gd name="connsiteY0" fmla="*/ 10000 h 10000"/>
                <a:gd name="connsiteX1" fmla="*/ 10058 w 10058"/>
                <a:gd name="connsiteY1" fmla="*/ 5878 h 10000"/>
                <a:gd name="connsiteX2" fmla="*/ 0 w 10058"/>
                <a:gd name="connsiteY2" fmla="*/ 6155 h 10000"/>
                <a:gd name="connsiteX3" fmla="*/ 0 w 10058"/>
                <a:gd name="connsiteY3" fmla="*/ 0 h 10000"/>
                <a:gd name="connsiteX0" fmla="*/ 10000 w 10058"/>
                <a:gd name="connsiteY0" fmla="*/ 10158 h 10158"/>
                <a:gd name="connsiteX1" fmla="*/ 10058 w 10058"/>
                <a:gd name="connsiteY1" fmla="*/ 5878 h 10158"/>
                <a:gd name="connsiteX2" fmla="*/ 0 w 10058"/>
                <a:gd name="connsiteY2" fmla="*/ 6155 h 10158"/>
                <a:gd name="connsiteX3" fmla="*/ 0 w 10058"/>
                <a:gd name="connsiteY3" fmla="*/ 0 h 10158"/>
                <a:gd name="connsiteX0" fmla="*/ 10000 w 10058"/>
                <a:gd name="connsiteY0" fmla="*/ 10158 h 10158"/>
                <a:gd name="connsiteX1" fmla="*/ 10058 w 10058"/>
                <a:gd name="connsiteY1" fmla="*/ 5878 h 10158"/>
                <a:gd name="connsiteX2" fmla="*/ 58 w 10058"/>
                <a:gd name="connsiteY2" fmla="*/ 5997 h 10158"/>
                <a:gd name="connsiteX3" fmla="*/ 0 w 10058"/>
                <a:gd name="connsiteY3" fmla="*/ 0 h 10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58" h="10158">
                  <a:moveTo>
                    <a:pt x="10000" y="10158"/>
                  </a:moveTo>
                  <a:cubicBezTo>
                    <a:pt x="10019" y="8784"/>
                    <a:pt x="10039" y="7252"/>
                    <a:pt x="10058" y="5878"/>
                  </a:cubicBezTo>
                  <a:lnTo>
                    <a:pt x="58" y="5997"/>
                  </a:lnTo>
                  <a:cubicBezTo>
                    <a:pt x="39" y="3998"/>
                    <a:pt x="19" y="1999"/>
                    <a:pt x="0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36" name="Freeform 229"/>
            <p:cNvSpPr>
              <a:spLocks/>
            </p:cNvSpPr>
            <p:nvPr/>
          </p:nvSpPr>
          <p:spPr bwMode="auto">
            <a:xfrm rot="16200000">
              <a:off x="6753372" y="2707414"/>
              <a:ext cx="974393" cy="201117"/>
            </a:xfrm>
            <a:custGeom>
              <a:avLst/>
              <a:gdLst>
                <a:gd name="T0" fmla="*/ 1995 w 1995"/>
                <a:gd name="T1" fmla="*/ 450 h 450"/>
                <a:gd name="T2" fmla="*/ 1995 w 1995"/>
                <a:gd name="T3" fmla="*/ 115 h 450"/>
                <a:gd name="T4" fmla="*/ 0 w 1995"/>
                <a:gd name="T5" fmla="*/ 115 h 450"/>
                <a:gd name="T6" fmla="*/ 0 w 1995"/>
                <a:gd name="T7" fmla="*/ 0 h 450"/>
                <a:gd name="connsiteX0" fmla="*/ 10000 w 10000"/>
                <a:gd name="connsiteY0" fmla="*/ 10000 h 10000"/>
                <a:gd name="connsiteX1" fmla="*/ 10000 w 10000"/>
                <a:gd name="connsiteY1" fmla="*/ 2556 h 10000"/>
                <a:gd name="connsiteX2" fmla="*/ 0 w 10000"/>
                <a:gd name="connsiteY2" fmla="*/ 1964 h 10000"/>
                <a:gd name="connsiteX3" fmla="*/ 0 w 10000"/>
                <a:gd name="connsiteY3" fmla="*/ 0 h 10000"/>
                <a:gd name="connsiteX0" fmla="*/ 10000 w 10024"/>
                <a:gd name="connsiteY0" fmla="*/ 10000 h 10000"/>
                <a:gd name="connsiteX1" fmla="*/ 10024 w 10024"/>
                <a:gd name="connsiteY1" fmla="*/ 1964 h 10000"/>
                <a:gd name="connsiteX2" fmla="*/ 0 w 10024"/>
                <a:gd name="connsiteY2" fmla="*/ 1964 h 10000"/>
                <a:gd name="connsiteX3" fmla="*/ 0 w 10024"/>
                <a:gd name="connsiteY3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24" h="10000">
                  <a:moveTo>
                    <a:pt x="10000" y="10000"/>
                  </a:moveTo>
                  <a:cubicBezTo>
                    <a:pt x="10008" y="7321"/>
                    <a:pt x="10016" y="4643"/>
                    <a:pt x="10024" y="1964"/>
                  </a:cubicBezTo>
                  <a:lnTo>
                    <a:pt x="0" y="1964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37" name="AutoShape 228"/>
            <p:cNvSpPr>
              <a:spLocks noChangeShapeType="1"/>
            </p:cNvSpPr>
            <p:nvPr/>
          </p:nvSpPr>
          <p:spPr bwMode="auto">
            <a:xfrm rot="16200000">
              <a:off x="6859569" y="2810258"/>
              <a:ext cx="3486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38" name="Rectangle 227"/>
            <p:cNvSpPr>
              <a:spLocks noChangeArrowheads="1"/>
            </p:cNvSpPr>
            <p:nvPr/>
          </p:nvSpPr>
          <p:spPr bwMode="auto">
            <a:xfrm>
              <a:off x="7363740" y="1516757"/>
              <a:ext cx="288000" cy="396000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電源ユニット</a:t>
              </a:r>
              <a:endParaRPr kumimoji="0" lang="ja-JP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39" name="Rectangle 226"/>
            <p:cNvSpPr>
              <a:spLocks noChangeArrowheads="1"/>
            </p:cNvSpPr>
            <p:nvPr/>
          </p:nvSpPr>
          <p:spPr bwMode="auto">
            <a:xfrm rot="16200000">
              <a:off x="8455645" y="1611940"/>
              <a:ext cx="321786" cy="2156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grpSp>
          <p:nvGrpSpPr>
            <p:cNvPr id="40" name="グループ化 39"/>
            <p:cNvGrpSpPr/>
            <p:nvPr/>
          </p:nvGrpSpPr>
          <p:grpSpPr>
            <a:xfrm rot="16200000">
              <a:off x="8581901" y="1681772"/>
              <a:ext cx="61452" cy="75977"/>
              <a:chOff x="5088993" y="6201170"/>
              <a:chExt cx="61452" cy="75977"/>
            </a:xfrm>
          </p:grpSpPr>
          <p:sp>
            <p:nvSpPr>
              <p:cNvPr id="123" name="AutoShape 225"/>
              <p:cNvSpPr>
                <a:spLocks noChangeShapeType="1"/>
              </p:cNvSpPr>
              <p:nvPr/>
            </p:nvSpPr>
            <p:spPr bwMode="auto">
              <a:xfrm>
                <a:off x="5088993" y="6201170"/>
                <a:ext cx="0" cy="75977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124" name="AutoShape 224"/>
              <p:cNvSpPr>
                <a:spLocks noChangeShapeType="1"/>
              </p:cNvSpPr>
              <p:nvPr/>
            </p:nvSpPr>
            <p:spPr bwMode="auto">
              <a:xfrm>
                <a:off x="5150445" y="6201170"/>
                <a:ext cx="0" cy="75977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  <p:grpSp>
          <p:nvGrpSpPr>
            <p:cNvPr id="41" name="グループ化 40"/>
            <p:cNvGrpSpPr/>
            <p:nvPr/>
          </p:nvGrpSpPr>
          <p:grpSpPr>
            <a:xfrm rot="16200000">
              <a:off x="7975760" y="1332053"/>
              <a:ext cx="127374" cy="775414"/>
              <a:chOff x="5073351" y="5278272"/>
              <a:chExt cx="127374" cy="775414"/>
            </a:xfrm>
          </p:grpSpPr>
          <p:sp>
            <p:nvSpPr>
              <p:cNvPr id="118" name="Rectangle 223"/>
              <p:cNvSpPr>
                <a:spLocks noChangeArrowheads="1"/>
              </p:cNvSpPr>
              <p:nvPr/>
            </p:nvSpPr>
            <p:spPr bwMode="auto">
              <a:xfrm>
                <a:off x="5111874" y="5278272"/>
                <a:ext cx="50326" cy="559549"/>
              </a:xfrm>
              <a:prstGeom prst="rect">
                <a:avLst/>
              </a:prstGeom>
              <a:solidFill>
                <a:srgbClr val="7030A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119" name="AutoShape 222"/>
              <p:cNvSpPr>
                <a:spLocks noChangeArrowheads="1"/>
              </p:cNvSpPr>
              <p:nvPr/>
            </p:nvSpPr>
            <p:spPr bwMode="auto">
              <a:xfrm rot="16200000">
                <a:off x="5063295" y="5838045"/>
                <a:ext cx="147485" cy="127374"/>
              </a:xfrm>
              <a:prstGeom prst="flowChartDelay">
                <a:avLst/>
              </a:prstGeom>
              <a:solidFill>
                <a:srgbClr val="7030A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grpSp>
            <p:nvGrpSpPr>
              <p:cNvPr id="120" name="グループ化 119"/>
              <p:cNvGrpSpPr/>
              <p:nvPr/>
            </p:nvGrpSpPr>
            <p:grpSpPr>
              <a:xfrm>
                <a:off x="5110093" y="5977709"/>
                <a:ext cx="53889" cy="75977"/>
                <a:chOff x="5105863" y="5977709"/>
                <a:chExt cx="53889" cy="75977"/>
              </a:xfrm>
            </p:grpSpPr>
            <p:sp>
              <p:nvSpPr>
                <p:cNvPr id="121" name="AutoShape 221"/>
                <p:cNvSpPr>
                  <a:spLocks noChangeShapeType="1"/>
                </p:cNvSpPr>
                <p:nvPr/>
              </p:nvSpPr>
              <p:spPr bwMode="auto">
                <a:xfrm>
                  <a:off x="5159752" y="5977709"/>
                  <a:ext cx="0" cy="75977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vert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sz="70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endParaRPr>
                </a:p>
              </p:txBody>
            </p:sp>
            <p:sp>
              <p:nvSpPr>
                <p:cNvPr id="122" name="AutoShape 220"/>
                <p:cNvSpPr>
                  <a:spLocks noChangeShapeType="1"/>
                </p:cNvSpPr>
                <p:nvPr/>
              </p:nvSpPr>
              <p:spPr bwMode="auto">
                <a:xfrm>
                  <a:off x="5105863" y="5977709"/>
                  <a:ext cx="0" cy="75977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vert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 sz="70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endParaRPr>
                </a:p>
              </p:txBody>
            </p:sp>
          </p:grpSp>
        </p:grpSp>
        <p:sp>
          <p:nvSpPr>
            <p:cNvPr id="42" name="Rectangle 218"/>
            <p:cNvSpPr>
              <a:spLocks noChangeArrowheads="1"/>
            </p:cNvSpPr>
            <p:nvPr/>
          </p:nvSpPr>
          <p:spPr bwMode="auto">
            <a:xfrm rot="16200000">
              <a:off x="8689162" y="2024227"/>
              <a:ext cx="287151" cy="1631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43" name="AutoShape 217"/>
            <p:cNvSpPr>
              <a:spLocks noChangeArrowheads="1"/>
            </p:cNvSpPr>
            <p:nvPr/>
          </p:nvSpPr>
          <p:spPr bwMode="auto">
            <a:xfrm>
              <a:off x="8178730" y="2398100"/>
              <a:ext cx="796125" cy="264693"/>
            </a:xfrm>
            <a:prstGeom prst="wedgeRectCallout">
              <a:avLst>
                <a:gd name="adj1" fmla="val 30597"/>
                <a:gd name="adj2" fmla="val -8497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無停電装置</a:t>
              </a:r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等</a:t>
              </a:r>
              <a:endParaRPr kumimoji="0" lang="en-US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pPr algn="ctr" defTabSz="914319" eaLnBrk="0" hangingPunct="0"/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（加入機関側設備）</a:t>
              </a:r>
              <a:endParaRPr kumimoji="0" lang="ja-JP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44" name="Freeform 216"/>
            <p:cNvSpPr>
              <a:spLocks/>
            </p:cNvSpPr>
            <p:nvPr/>
          </p:nvSpPr>
          <p:spPr bwMode="auto">
            <a:xfrm rot="16200000">
              <a:off x="8677988" y="1823112"/>
              <a:ext cx="185474" cy="92737"/>
            </a:xfrm>
            <a:custGeom>
              <a:avLst/>
              <a:gdLst>
                <a:gd name="T0" fmla="*/ 415 w 415"/>
                <a:gd name="T1" fmla="*/ 0 h 208"/>
                <a:gd name="T2" fmla="*/ 415 w 415"/>
                <a:gd name="T3" fmla="*/ 208 h 208"/>
                <a:gd name="T4" fmla="*/ 0 w 415"/>
                <a:gd name="T5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5" h="208">
                  <a:moveTo>
                    <a:pt x="415" y="0"/>
                  </a:moveTo>
                  <a:lnTo>
                    <a:pt x="415" y="208"/>
                  </a:lnTo>
                  <a:lnTo>
                    <a:pt x="0" y="208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45" name="AutoShape 215"/>
            <p:cNvSpPr>
              <a:spLocks noChangeShapeType="1"/>
            </p:cNvSpPr>
            <p:nvPr/>
          </p:nvSpPr>
          <p:spPr bwMode="auto">
            <a:xfrm rot="16200000">
              <a:off x="8851172" y="1522555"/>
              <a:ext cx="0" cy="25363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46" name="AutoShape 214"/>
            <p:cNvSpPr>
              <a:spLocks noChangeArrowheads="1"/>
            </p:cNvSpPr>
            <p:nvPr/>
          </p:nvSpPr>
          <p:spPr bwMode="auto">
            <a:xfrm rot="16200000">
              <a:off x="8148392" y="1942458"/>
              <a:ext cx="173240" cy="292904"/>
            </a:xfrm>
            <a:prstGeom prst="wedgeRectCallout">
              <a:avLst>
                <a:gd name="adj1" fmla="val 110387"/>
                <a:gd name="adj2" fmla="val 9221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vert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電源</a:t>
              </a:r>
              <a:endParaRPr kumimoji="0" lang="ja-JP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pic>
          <p:nvPicPr>
            <p:cNvPr id="47" name="オブジェクト 1"/>
            <p:cNvPicPr preferRelativeResize="0"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523" b="-989"/>
            <a:stretch>
              <a:fillRect/>
            </a:stretch>
          </p:blipFill>
          <p:spPr bwMode="auto">
            <a:xfrm rot="16200000">
              <a:off x="6227726" y="3104668"/>
              <a:ext cx="74861" cy="1329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AutoShape 212"/>
            <p:cNvSpPr>
              <a:spLocks noChangeShapeType="1"/>
            </p:cNvSpPr>
            <p:nvPr/>
          </p:nvSpPr>
          <p:spPr bwMode="auto">
            <a:xfrm rot="16200000">
              <a:off x="6272977" y="2510818"/>
              <a:ext cx="0" cy="131395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grpSp>
          <p:nvGrpSpPr>
            <p:cNvPr id="49" name="Group 196"/>
            <p:cNvGrpSpPr>
              <a:grpSpLocks/>
            </p:cNvGrpSpPr>
            <p:nvPr/>
          </p:nvGrpSpPr>
          <p:grpSpPr bwMode="auto">
            <a:xfrm rot="16200000">
              <a:off x="6036668" y="2785118"/>
              <a:ext cx="456979" cy="1329599"/>
              <a:chOff x="5862" y="7383"/>
              <a:chExt cx="1023" cy="2976"/>
            </a:xfrm>
          </p:grpSpPr>
          <p:pic>
            <p:nvPicPr>
              <p:cNvPr id="103" name="Picture 211"/>
              <p:cNvPicPr preferRelativeResize="0">
                <a:picLocks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-523" b="-989"/>
              <a:stretch>
                <a:fillRect/>
              </a:stretch>
            </p:blipFill>
            <p:spPr bwMode="auto">
              <a:xfrm>
                <a:off x="5926" y="7383"/>
                <a:ext cx="168" cy="29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4" name="Picture 210"/>
              <p:cNvPicPr preferRelativeResize="0">
                <a:picLocks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-523" b="-989"/>
              <a:stretch>
                <a:fillRect/>
              </a:stretch>
            </p:blipFill>
            <p:spPr bwMode="auto">
              <a:xfrm>
                <a:off x="6279" y="7383"/>
                <a:ext cx="168" cy="29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5" name="Picture 209"/>
              <p:cNvPicPr preferRelativeResize="0">
                <a:picLocks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-523" b="-989"/>
              <a:stretch>
                <a:fillRect/>
              </a:stretch>
            </p:blipFill>
            <p:spPr bwMode="auto">
              <a:xfrm>
                <a:off x="6632" y="7383"/>
                <a:ext cx="168" cy="29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6" name="Rectangle 208"/>
              <p:cNvSpPr>
                <a:spLocks noChangeArrowheads="1"/>
              </p:cNvSpPr>
              <p:nvPr/>
            </p:nvSpPr>
            <p:spPr bwMode="auto">
              <a:xfrm>
                <a:off x="5862" y="7545"/>
                <a:ext cx="1023" cy="85"/>
              </a:xfrm>
              <a:prstGeom prst="rect">
                <a:avLst/>
              </a:prstGeom>
              <a:solidFill>
                <a:srgbClr val="FFF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107" name="Rectangle 207"/>
              <p:cNvSpPr>
                <a:spLocks noChangeArrowheads="1"/>
              </p:cNvSpPr>
              <p:nvPr/>
            </p:nvSpPr>
            <p:spPr bwMode="auto">
              <a:xfrm>
                <a:off x="5862" y="7785"/>
                <a:ext cx="1023" cy="85"/>
              </a:xfrm>
              <a:prstGeom prst="rect">
                <a:avLst/>
              </a:prstGeom>
              <a:solidFill>
                <a:srgbClr val="FFF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108" name="Rectangle 206"/>
              <p:cNvSpPr>
                <a:spLocks noChangeArrowheads="1"/>
              </p:cNvSpPr>
              <p:nvPr/>
            </p:nvSpPr>
            <p:spPr bwMode="auto">
              <a:xfrm>
                <a:off x="5862" y="8025"/>
                <a:ext cx="1023" cy="85"/>
              </a:xfrm>
              <a:prstGeom prst="rect">
                <a:avLst/>
              </a:prstGeom>
              <a:solidFill>
                <a:srgbClr val="FFF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109" name="Rectangle 205"/>
              <p:cNvSpPr>
                <a:spLocks noChangeArrowheads="1"/>
              </p:cNvSpPr>
              <p:nvPr/>
            </p:nvSpPr>
            <p:spPr bwMode="auto">
              <a:xfrm>
                <a:off x="5862" y="8265"/>
                <a:ext cx="1023" cy="85"/>
              </a:xfrm>
              <a:prstGeom prst="rect">
                <a:avLst/>
              </a:prstGeom>
              <a:solidFill>
                <a:srgbClr val="FFF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110" name="Rectangle 204"/>
              <p:cNvSpPr>
                <a:spLocks noChangeArrowheads="1"/>
              </p:cNvSpPr>
              <p:nvPr/>
            </p:nvSpPr>
            <p:spPr bwMode="auto">
              <a:xfrm>
                <a:off x="5862" y="8505"/>
                <a:ext cx="1023" cy="85"/>
              </a:xfrm>
              <a:prstGeom prst="rect">
                <a:avLst/>
              </a:prstGeom>
              <a:solidFill>
                <a:srgbClr val="FFF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111" name="Rectangle 203"/>
              <p:cNvSpPr>
                <a:spLocks noChangeArrowheads="1"/>
              </p:cNvSpPr>
              <p:nvPr/>
            </p:nvSpPr>
            <p:spPr bwMode="auto">
              <a:xfrm>
                <a:off x="5862" y="8745"/>
                <a:ext cx="1023" cy="85"/>
              </a:xfrm>
              <a:prstGeom prst="rect">
                <a:avLst/>
              </a:prstGeom>
              <a:solidFill>
                <a:srgbClr val="FFF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112" name="Rectangle 202"/>
              <p:cNvSpPr>
                <a:spLocks noChangeArrowheads="1"/>
              </p:cNvSpPr>
              <p:nvPr/>
            </p:nvSpPr>
            <p:spPr bwMode="auto">
              <a:xfrm>
                <a:off x="5862" y="8985"/>
                <a:ext cx="1023" cy="85"/>
              </a:xfrm>
              <a:prstGeom prst="rect">
                <a:avLst/>
              </a:prstGeom>
              <a:solidFill>
                <a:srgbClr val="FFF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113" name="Rectangle 201"/>
              <p:cNvSpPr>
                <a:spLocks noChangeArrowheads="1"/>
              </p:cNvSpPr>
              <p:nvPr/>
            </p:nvSpPr>
            <p:spPr bwMode="auto">
              <a:xfrm>
                <a:off x="5862" y="9225"/>
                <a:ext cx="1023" cy="85"/>
              </a:xfrm>
              <a:prstGeom prst="rect">
                <a:avLst/>
              </a:prstGeom>
              <a:solidFill>
                <a:srgbClr val="FFF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114" name="Rectangle 200"/>
              <p:cNvSpPr>
                <a:spLocks noChangeArrowheads="1"/>
              </p:cNvSpPr>
              <p:nvPr/>
            </p:nvSpPr>
            <p:spPr bwMode="auto">
              <a:xfrm>
                <a:off x="5862" y="9465"/>
                <a:ext cx="1023" cy="85"/>
              </a:xfrm>
              <a:prstGeom prst="rect">
                <a:avLst/>
              </a:prstGeom>
              <a:solidFill>
                <a:srgbClr val="FFF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115" name="Rectangle 199"/>
              <p:cNvSpPr>
                <a:spLocks noChangeArrowheads="1"/>
              </p:cNvSpPr>
              <p:nvPr/>
            </p:nvSpPr>
            <p:spPr bwMode="auto">
              <a:xfrm>
                <a:off x="5862" y="9705"/>
                <a:ext cx="1023" cy="85"/>
              </a:xfrm>
              <a:prstGeom prst="rect">
                <a:avLst/>
              </a:prstGeom>
              <a:solidFill>
                <a:srgbClr val="FFF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116" name="Rectangle 198"/>
              <p:cNvSpPr>
                <a:spLocks noChangeArrowheads="1"/>
              </p:cNvSpPr>
              <p:nvPr/>
            </p:nvSpPr>
            <p:spPr bwMode="auto">
              <a:xfrm>
                <a:off x="5862" y="9945"/>
                <a:ext cx="1023" cy="85"/>
              </a:xfrm>
              <a:prstGeom prst="rect">
                <a:avLst/>
              </a:prstGeom>
              <a:solidFill>
                <a:srgbClr val="FFF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117" name="Rectangle 197"/>
              <p:cNvSpPr>
                <a:spLocks noChangeArrowheads="1"/>
              </p:cNvSpPr>
              <p:nvPr/>
            </p:nvSpPr>
            <p:spPr bwMode="auto">
              <a:xfrm>
                <a:off x="5862" y="10185"/>
                <a:ext cx="1023" cy="85"/>
              </a:xfrm>
              <a:prstGeom prst="rect">
                <a:avLst/>
              </a:prstGeom>
              <a:solidFill>
                <a:srgbClr val="FFF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  <p:grpSp>
          <p:nvGrpSpPr>
            <p:cNvPr id="50" name="Group 192"/>
            <p:cNvGrpSpPr>
              <a:grpSpLocks/>
            </p:cNvGrpSpPr>
            <p:nvPr/>
          </p:nvGrpSpPr>
          <p:grpSpPr bwMode="auto">
            <a:xfrm rot="16200000">
              <a:off x="5751194" y="3446007"/>
              <a:ext cx="889379" cy="100558"/>
              <a:chOff x="1683" y="7659"/>
              <a:chExt cx="3210" cy="459"/>
            </a:xfrm>
          </p:grpSpPr>
          <p:sp>
            <p:nvSpPr>
              <p:cNvPr id="100" name="Freeform 195"/>
              <p:cNvSpPr>
                <a:spLocks/>
              </p:cNvSpPr>
              <p:nvPr/>
            </p:nvSpPr>
            <p:spPr bwMode="auto">
              <a:xfrm>
                <a:off x="1683" y="7659"/>
                <a:ext cx="3210" cy="459"/>
              </a:xfrm>
              <a:custGeom>
                <a:avLst/>
                <a:gdLst>
                  <a:gd name="T0" fmla="*/ 18 w 3210"/>
                  <a:gd name="T1" fmla="*/ 455 h 459"/>
                  <a:gd name="T2" fmla="*/ 472 w 3210"/>
                  <a:gd name="T3" fmla="*/ 228 h 459"/>
                  <a:gd name="T4" fmla="*/ 926 w 3210"/>
                  <a:gd name="T5" fmla="*/ 455 h 459"/>
                  <a:gd name="T6" fmla="*/ 1380 w 3210"/>
                  <a:gd name="T7" fmla="*/ 228 h 459"/>
                  <a:gd name="T8" fmla="*/ 1834 w 3210"/>
                  <a:gd name="T9" fmla="*/ 455 h 459"/>
                  <a:gd name="T10" fmla="*/ 2289 w 3210"/>
                  <a:gd name="T11" fmla="*/ 228 h 459"/>
                  <a:gd name="T12" fmla="*/ 2742 w 3210"/>
                  <a:gd name="T13" fmla="*/ 455 h 459"/>
                  <a:gd name="T14" fmla="*/ 3199 w 3210"/>
                  <a:gd name="T15" fmla="*/ 228 h 459"/>
                  <a:gd name="T16" fmla="*/ 3196 w 3210"/>
                  <a:gd name="T17" fmla="*/ 1 h 459"/>
                  <a:gd name="T18" fmla="*/ 2754 w 3210"/>
                  <a:gd name="T19" fmla="*/ 228 h 459"/>
                  <a:gd name="T20" fmla="*/ 2289 w 3210"/>
                  <a:gd name="T21" fmla="*/ 1 h 459"/>
                  <a:gd name="T22" fmla="*/ 1834 w 3210"/>
                  <a:gd name="T23" fmla="*/ 228 h 459"/>
                  <a:gd name="T24" fmla="*/ 1380 w 3210"/>
                  <a:gd name="T25" fmla="*/ 1 h 459"/>
                  <a:gd name="T26" fmla="*/ 926 w 3210"/>
                  <a:gd name="T27" fmla="*/ 228 h 459"/>
                  <a:gd name="T28" fmla="*/ 472 w 3210"/>
                  <a:gd name="T29" fmla="*/ 1 h 459"/>
                  <a:gd name="T30" fmla="*/ 18 w 3210"/>
                  <a:gd name="T31" fmla="*/ 228 h 459"/>
                  <a:gd name="T32" fmla="*/ 18 w 3210"/>
                  <a:gd name="T33" fmla="*/ 455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210" h="459">
                    <a:moveTo>
                      <a:pt x="18" y="455"/>
                    </a:moveTo>
                    <a:cubicBezTo>
                      <a:pt x="93" y="441"/>
                      <a:pt x="321" y="228"/>
                      <a:pt x="472" y="228"/>
                    </a:cubicBezTo>
                    <a:cubicBezTo>
                      <a:pt x="623" y="228"/>
                      <a:pt x="775" y="455"/>
                      <a:pt x="926" y="455"/>
                    </a:cubicBezTo>
                    <a:cubicBezTo>
                      <a:pt x="1077" y="455"/>
                      <a:pt x="1229" y="228"/>
                      <a:pt x="1380" y="228"/>
                    </a:cubicBezTo>
                    <a:cubicBezTo>
                      <a:pt x="1531" y="228"/>
                      <a:pt x="1683" y="455"/>
                      <a:pt x="1834" y="455"/>
                    </a:cubicBezTo>
                    <a:cubicBezTo>
                      <a:pt x="1985" y="455"/>
                      <a:pt x="2138" y="228"/>
                      <a:pt x="2289" y="228"/>
                    </a:cubicBezTo>
                    <a:cubicBezTo>
                      <a:pt x="2440" y="228"/>
                      <a:pt x="2590" y="455"/>
                      <a:pt x="2742" y="455"/>
                    </a:cubicBezTo>
                    <a:cubicBezTo>
                      <a:pt x="2894" y="455"/>
                      <a:pt x="3130" y="311"/>
                      <a:pt x="3199" y="228"/>
                    </a:cubicBezTo>
                    <a:cubicBezTo>
                      <a:pt x="3207" y="222"/>
                      <a:pt x="3210" y="0"/>
                      <a:pt x="3196" y="1"/>
                    </a:cubicBezTo>
                    <a:cubicBezTo>
                      <a:pt x="3122" y="5"/>
                      <a:pt x="2905" y="228"/>
                      <a:pt x="2754" y="228"/>
                    </a:cubicBezTo>
                    <a:cubicBezTo>
                      <a:pt x="2603" y="228"/>
                      <a:pt x="2442" y="1"/>
                      <a:pt x="2289" y="1"/>
                    </a:cubicBezTo>
                    <a:cubicBezTo>
                      <a:pt x="2136" y="1"/>
                      <a:pt x="1985" y="228"/>
                      <a:pt x="1834" y="228"/>
                    </a:cubicBezTo>
                    <a:cubicBezTo>
                      <a:pt x="1683" y="228"/>
                      <a:pt x="1531" y="1"/>
                      <a:pt x="1380" y="1"/>
                    </a:cubicBezTo>
                    <a:cubicBezTo>
                      <a:pt x="1229" y="1"/>
                      <a:pt x="1077" y="228"/>
                      <a:pt x="926" y="228"/>
                    </a:cubicBezTo>
                    <a:cubicBezTo>
                      <a:pt x="775" y="228"/>
                      <a:pt x="623" y="1"/>
                      <a:pt x="472" y="1"/>
                    </a:cubicBezTo>
                    <a:cubicBezTo>
                      <a:pt x="321" y="1"/>
                      <a:pt x="94" y="152"/>
                      <a:pt x="18" y="228"/>
                    </a:cubicBezTo>
                    <a:cubicBezTo>
                      <a:pt x="12" y="237"/>
                      <a:pt x="0" y="459"/>
                      <a:pt x="18" y="45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101" name="Freeform 194"/>
              <p:cNvSpPr>
                <a:spLocks/>
              </p:cNvSpPr>
              <p:nvPr/>
            </p:nvSpPr>
            <p:spPr bwMode="auto">
              <a:xfrm>
                <a:off x="1704" y="7660"/>
                <a:ext cx="3174" cy="227"/>
              </a:xfrm>
              <a:custGeom>
                <a:avLst/>
                <a:gdLst>
                  <a:gd name="T0" fmla="*/ 0 w 3174"/>
                  <a:gd name="T1" fmla="*/ 227 h 227"/>
                  <a:gd name="T2" fmla="*/ 454 w 3174"/>
                  <a:gd name="T3" fmla="*/ 0 h 227"/>
                  <a:gd name="T4" fmla="*/ 908 w 3174"/>
                  <a:gd name="T5" fmla="*/ 227 h 227"/>
                  <a:gd name="T6" fmla="*/ 1362 w 3174"/>
                  <a:gd name="T7" fmla="*/ 0 h 227"/>
                  <a:gd name="T8" fmla="*/ 1816 w 3174"/>
                  <a:gd name="T9" fmla="*/ 227 h 227"/>
                  <a:gd name="T10" fmla="*/ 2271 w 3174"/>
                  <a:gd name="T11" fmla="*/ 0 h 227"/>
                  <a:gd name="T12" fmla="*/ 2736 w 3174"/>
                  <a:gd name="T13" fmla="*/ 227 h 227"/>
                  <a:gd name="T14" fmla="*/ 3174 w 3174"/>
                  <a:gd name="T15" fmla="*/ 0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74" h="227">
                    <a:moveTo>
                      <a:pt x="0" y="227"/>
                    </a:moveTo>
                    <a:cubicBezTo>
                      <a:pt x="151" y="113"/>
                      <a:pt x="303" y="0"/>
                      <a:pt x="454" y="0"/>
                    </a:cubicBezTo>
                    <a:cubicBezTo>
                      <a:pt x="605" y="0"/>
                      <a:pt x="757" y="227"/>
                      <a:pt x="908" y="227"/>
                    </a:cubicBezTo>
                    <a:cubicBezTo>
                      <a:pt x="1059" y="227"/>
                      <a:pt x="1211" y="0"/>
                      <a:pt x="1362" y="0"/>
                    </a:cubicBezTo>
                    <a:cubicBezTo>
                      <a:pt x="1513" y="0"/>
                      <a:pt x="1665" y="227"/>
                      <a:pt x="1816" y="227"/>
                    </a:cubicBezTo>
                    <a:cubicBezTo>
                      <a:pt x="1967" y="227"/>
                      <a:pt x="2118" y="0"/>
                      <a:pt x="2271" y="0"/>
                    </a:cubicBezTo>
                    <a:cubicBezTo>
                      <a:pt x="2424" y="0"/>
                      <a:pt x="2586" y="227"/>
                      <a:pt x="2736" y="227"/>
                    </a:cubicBezTo>
                    <a:cubicBezTo>
                      <a:pt x="2886" y="227"/>
                      <a:pt x="3030" y="113"/>
                      <a:pt x="3174" y="0"/>
                    </a:cubicBez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102" name="Freeform 193"/>
              <p:cNvSpPr>
                <a:spLocks/>
              </p:cNvSpPr>
              <p:nvPr/>
            </p:nvSpPr>
            <p:spPr bwMode="auto">
              <a:xfrm>
                <a:off x="1704" y="7887"/>
                <a:ext cx="3177" cy="227"/>
              </a:xfrm>
              <a:custGeom>
                <a:avLst/>
                <a:gdLst>
                  <a:gd name="T0" fmla="*/ 0 w 3177"/>
                  <a:gd name="T1" fmla="*/ 227 h 227"/>
                  <a:gd name="T2" fmla="*/ 454 w 3177"/>
                  <a:gd name="T3" fmla="*/ 0 h 227"/>
                  <a:gd name="T4" fmla="*/ 908 w 3177"/>
                  <a:gd name="T5" fmla="*/ 227 h 227"/>
                  <a:gd name="T6" fmla="*/ 1362 w 3177"/>
                  <a:gd name="T7" fmla="*/ 0 h 227"/>
                  <a:gd name="T8" fmla="*/ 1816 w 3177"/>
                  <a:gd name="T9" fmla="*/ 227 h 227"/>
                  <a:gd name="T10" fmla="*/ 2271 w 3177"/>
                  <a:gd name="T11" fmla="*/ 0 h 227"/>
                  <a:gd name="T12" fmla="*/ 2736 w 3177"/>
                  <a:gd name="T13" fmla="*/ 227 h 227"/>
                  <a:gd name="T14" fmla="*/ 3177 w 3177"/>
                  <a:gd name="T15" fmla="*/ 1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77" h="227">
                    <a:moveTo>
                      <a:pt x="0" y="227"/>
                    </a:moveTo>
                    <a:cubicBezTo>
                      <a:pt x="151" y="113"/>
                      <a:pt x="303" y="0"/>
                      <a:pt x="454" y="0"/>
                    </a:cubicBezTo>
                    <a:cubicBezTo>
                      <a:pt x="605" y="0"/>
                      <a:pt x="757" y="227"/>
                      <a:pt x="908" y="227"/>
                    </a:cubicBezTo>
                    <a:cubicBezTo>
                      <a:pt x="1059" y="227"/>
                      <a:pt x="1211" y="0"/>
                      <a:pt x="1362" y="0"/>
                    </a:cubicBezTo>
                    <a:cubicBezTo>
                      <a:pt x="1513" y="0"/>
                      <a:pt x="1665" y="227"/>
                      <a:pt x="1816" y="227"/>
                    </a:cubicBezTo>
                    <a:cubicBezTo>
                      <a:pt x="1967" y="227"/>
                      <a:pt x="2118" y="0"/>
                      <a:pt x="2271" y="0"/>
                    </a:cubicBezTo>
                    <a:cubicBezTo>
                      <a:pt x="2424" y="0"/>
                      <a:pt x="2585" y="227"/>
                      <a:pt x="2736" y="227"/>
                    </a:cubicBezTo>
                    <a:cubicBezTo>
                      <a:pt x="2887" y="227"/>
                      <a:pt x="3103" y="39"/>
                      <a:pt x="3177" y="1"/>
                    </a:cubicBezTo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  <p:sp>
          <p:nvSpPr>
            <p:cNvPr id="51" name="AutoShape 191"/>
            <p:cNvSpPr>
              <a:spLocks noChangeArrowheads="1"/>
            </p:cNvSpPr>
            <p:nvPr/>
          </p:nvSpPr>
          <p:spPr bwMode="auto">
            <a:xfrm rot="16200000">
              <a:off x="3708070" y="2568233"/>
              <a:ext cx="3202209" cy="720930"/>
            </a:xfrm>
            <a:custGeom>
              <a:avLst/>
              <a:gdLst>
                <a:gd name="G0" fmla="+- 1130 0 0"/>
                <a:gd name="G1" fmla="+- 21600 0 1130"/>
                <a:gd name="G2" fmla="*/ 1130 1 2"/>
                <a:gd name="G3" fmla="+- 21600 0 G2"/>
                <a:gd name="G4" fmla="+/ 1130 21600 2"/>
                <a:gd name="G5" fmla="+/ G1 0 2"/>
                <a:gd name="G6" fmla="*/ 21600 21600 1130"/>
                <a:gd name="G7" fmla="*/ G6 1 2"/>
                <a:gd name="G8" fmla="+- 21600 0 G7"/>
                <a:gd name="G9" fmla="*/ 21600 1 2"/>
                <a:gd name="G10" fmla="+- 1130 0 G9"/>
                <a:gd name="G11" fmla="?: G10 G8 0"/>
                <a:gd name="G12" fmla="?: G10 G7 21600"/>
                <a:gd name="T0" fmla="*/ 21035 w 21600"/>
                <a:gd name="T1" fmla="*/ 10800 h 21600"/>
                <a:gd name="T2" fmla="*/ 10800 w 21600"/>
                <a:gd name="T3" fmla="*/ 21600 h 21600"/>
                <a:gd name="T4" fmla="*/ 565 w 21600"/>
                <a:gd name="T5" fmla="*/ 10800 h 21600"/>
                <a:gd name="T6" fmla="*/ 10800 w 21600"/>
                <a:gd name="T7" fmla="*/ 0 h 21600"/>
                <a:gd name="T8" fmla="*/ 2365 w 21600"/>
                <a:gd name="T9" fmla="*/ 2365 h 21600"/>
                <a:gd name="T10" fmla="*/ 19235 w 21600"/>
                <a:gd name="T11" fmla="*/ 192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130" y="21600"/>
                  </a:lnTo>
                  <a:lnTo>
                    <a:pt x="2047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52" name="Rectangle 190"/>
            <p:cNvSpPr>
              <a:spLocks noChangeArrowheads="1"/>
            </p:cNvSpPr>
            <p:nvPr/>
          </p:nvSpPr>
          <p:spPr bwMode="auto">
            <a:xfrm rot="16200000" flipV="1">
              <a:off x="4886947" y="3888107"/>
              <a:ext cx="433963" cy="31043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53" name="Rectangle 189"/>
            <p:cNvSpPr>
              <a:spLocks noChangeArrowheads="1"/>
            </p:cNvSpPr>
            <p:nvPr/>
          </p:nvSpPr>
          <p:spPr bwMode="auto">
            <a:xfrm rot="16200000" flipV="1">
              <a:off x="4886947" y="3312916"/>
              <a:ext cx="433963" cy="310438"/>
            </a:xfrm>
            <a:prstGeom prst="rect">
              <a:avLst/>
            </a:prstGeom>
            <a:solidFill>
              <a:srgbClr val="FFEBEB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54" name="Rectangle 188"/>
            <p:cNvSpPr>
              <a:spLocks noChangeArrowheads="1"/>
            </p:cNvSpPr>
            <p:nvPr/>
          </p:nvSpPr>
          <p:spPr bwMode="auto">
            <a:xfrm rot="16200000" flipV="1">
              <a:off x="4886947" y="2737278"/>
              <a:ext cx="433963" cy="310438"/>
            </a:xfrm>
            <a:prstGeom prst="rect">
              <a:avLst/>
            </a:prstGeom>
            <a:solidFill>
              <a:srgbClr val="FFEBEB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55" name="Rectangle 187"/>
            <p:cNvSpPr>
              <a:spLocks noChangeArrowheads="1"/>
            </p:cNvSpPr>
            <p:nvPr/>
          </p:nvSpPr>
          <p:spPr bwMode="auto">
            <a:xfrm rot="16200000" flipV="1">
              <a:off x="4886947" y="2161640"/>
              <a:ext cx="433963" cy="310438"/>
            </a:xfrm>
            <a:prstGeom prst="rect">
              <a:avLst/>
            </a:prstGeom>
            <a:solidFill>
              <a:srgbClr val="FFEBEB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56" name="Rectangle 186"/>
            <p:cNvSpPr>
              <a:spLocks noChangeArrowheads="1"/>
            </p:cNvSpPr>
            <p:nvPr/>
          </p:nvSpPr>
          <p:spPr bwMode="auto">
            <a:xfrm rot="16200000" flipV="1">
              <a:off x="5063446" y="3373446"/>
              <a:ext cx="1002897" cy="209490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57" name="Rectangle 185"/>
            <p:cNvSpPr>
              <a:spLocks noChangeArrowheads="1"/>
            </p:cNvSpPr>
            <p:nvPr/>
          </p:nvSpPr>
          <p:spPr bwMode="auto">
            <a:xfrm rot="16200000" flipV="1">
              <a:off x="4872477" y="3980348"/>
              <a:ext cx="263685" cy="138022"/>
            </a:xfrm>
            <a:prstGeom prst="rect">
              <a:avLst/>
            </a:prstGeom>
            <a:solidFill>
              <a:srgbClr val="A7E8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58" name="Rectangle 184"/>
            <p:cNvSpPr>
              <a:spLocks noChangeArrowheads="1"/>
            </p:cNvSpPr>
            <p:nvPr/>
          </p:nvSpPr>
          <p:spPr bwMode="auto">
            <a:xfrm rot="16200000" flipV="1">
              <a:off x="4843910" y="3988836"/>
              <a:ext cx="193965" cy="124622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59" name="AutoShape 179"/>
            <p:cNvSpPr>
              <a:spLocks noChangeShapeType="1"/>
            </p:cNvSpPr>
            <p:nvPr/>
          </p:nvSpPr>
          <p:spPr bwMode="auto">
            <a:xfrm rot="16200000" flipV="1">
              <a:off x="5391488" y="2802219"/>
              <a:ext cx="349047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0" name="Rectangle 176"/>
            <p:cNvSpPr>
              <a:spLocks noChangeArrowheads="1"/>
            </p:cNvSpPr>
            <p:nvPr/>
          </p:nvSpPr>
          <p:spPr bwMode="auto">
            <a:xfrm>
              <a:off x="5457693" y="2156861"/>
              <a:ext cx="180009" cy="504130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監視機能</a:t>
              </a:r>
              <a:endParaRPr kumimoji="0" lang="ja-JP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1" name="Rectangle 174"/>
            <p:cNvSpPr>
              <a:spLocks noChangeArrowheads="1"/>
            </p:cNvSpPr>
            <p:nvPr/>
          </p:nvSpPr>
          <p:spPr bwMode="auto">
            <a:xfrm rot="16200000">
              <a:off x="4438354" y="3676174"/>
              <a:ext cx="116201" cy="759771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2" name="AutoShape 173"/>
            <p:cNvSpPr>
              <a:spLocks noChangeArrowheads="1"/>
            </p:cNvSpPr>
            <p:nvPr/>
          </p:nvSpPr>
          <p:spPr bwMode="auto">
            <a:xfrm>
              <a:off x="4233596" y="2945308"/>
              <a:ext cx="691782" cy="828000"/>
            </a:xfrm>
            <a:prstGeom prst="wedgeRectCallout">
              <a:avLst>
                <a:gd name="adj1" fmla="val 45940"/>
                <a:gd name="adj2" fmla="val 6977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en-US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DC</a:t>
              </a:r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側のインタ</a:t>
              </a:r>
              <a:endParaRPr kumimoji="0" lang="en-US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pPr algn="ctr" defTabSz="914319" eaLnBrk="0" hangingPunct="0"/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フェース</a:t>
              </a:r>
              <a:endParaRPr kumimoji="0" lang="en-US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pPr algn="ctr" defTabSz="914319" eaLnBrk="0" hangingPunct="0"/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（</a:t>
              </a:r>
              <a:r>
                <a:rPr kumimoji="0" lang="en-US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NII</a:t>
              </a:r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側で指定）</a:t>
              </a:r>
            </a:p>
            <a:p>
              <a:pPr defTabSz="914319" eaLnBrk="0" hangingPunct="0"/>
              <a:r>
                <a:rPr kumimoji="0" lang="en-US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1Gbps→LX,</a:t>
              </a:r>
            </a:p>
            <a:p>
              <a:pPr defTabSz="914319" eaLnBrk="0" hangingPunct="0"/>
              <a:r>
                <a:rPr kumimoji="0" lang="en-US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10Gbps→LR,</a:t>
              </a:r>
            </a:p>
            <a:p>
              <a:pPr defTabSz="914319" eaLnBrk="0" hangingPunct="0"/>
              <a:r>
                <a:rPr kumimoji="0" lang="en-US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40Gbps</a:t>
              </a:r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→</a:t>
              </a:r>
              <a:r>
                <a:rPr kumimoji="0" lang="en-US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LR4,</a:t>
              </a:r>
            </a:p>
            <a:p>
              <a:pPr defTabSz="914319" eaLnBrk="0" hangingPunct="0"/>
              <a:r>
                <a:rPr kumimoji="0" lang="en-US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100Gbps</a:t>
              </a:r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→</a:t>
              </a:r>
              <a:r>
                <a:rPr kumimoji="0" lang="en-US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LR4</a:t>
              </a:r>
              <a:endParaRPr kumimoji="0" lang="en-US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3" name="Rectangle 172"/>
            <p:cNvSpPr>
              <a:spLocks noChangeArrowheads="1"/>
            </p:cNvSpPr>
            <p:nvPr/>
          </p:nvSpPr>
          <p:spPr bwMode="auto">
            <a:xfrm rot="16200000">
              <a:off x="3909754" y="3997958"/>
              <a:ext cx="263686" cy="125139"/>
            </a:xfrm>
            <a:prstGeom prst="rect">
              <a:avLst/>
            </a:prstGeom>
            <a:solidFill>
              <a:srgbClr val="7F7F7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4" name="Rectangle 170"/>
            <p:cNvSpPr>
              <a:spLocks noChangeArrowheads="1"/>
            </p:cNvSpPr>
            <p:nvPr/>
          </p:nvSpPr>
          <p:spPr bwMode="auto">
            <a:xfrm rot="16200000">
              <a:off x="3909754" y="3637067"/>
              <a:ext cx="263686" cy="125139"/>
            </a:xfrm>
            <a:prstGeom prst="rect">
              <a:avLst/>
            </a:prstGeom>
            <a:solidFill>
              <a:srgbClr val="7F7F7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5" name="Rectangle 169"/>
            <p:cNvSpPr>
              <a:spLocks noChangeArrowheads="1"/>
            </p:cNvSpPr>
            <p:nvPr/>
          </p:nvSpPr>
          <p:spPr bwMode="auto">
            <a:xfrm rot="16200000">
              <a:off x="3909754" y="3276174"/>
              <a:ext cx="263686" cy="125139"/>
            </a:xfrm>
            <a:prstGeom prst="rect">
              <a:avLst/>
            </a:prstGeom>
            <a:solidFill>
              <a:srgbClr val="7F7F7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6" name="Rectangle 168"/>
            <p:cNvSpPr>
              <a:spLocks noChangeArrowheads="1"/>
            </p:cNvSpPr>
            <p:nvPr/>
          </p:nvSpPr>
          <p:spPr bwMode="auto">
            <a:xfrm rot="16200000">
              <a:off x="3909754" y="2915283"/>
              <a:ext cx="263686" cy="125139"/>
            </a:xfrm>
            <a:prstGeom prst="rect">
              <a:avLst/>
            </a:prstGeom>
            <a:solidFill>
              <a:srgbClr val="7F7F7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7" name="AutoShape 167"/>
            <p:cNvSpPr>
              <a:spLocks noChangeArrowheads="1"/>
            </p:cNvSpPr>
            <p:nvPr/>
          </p:nvSpPr>
          <p:spPr bwMode="auto">
            <a:xfrm>
              <a:off x="3752979" y="1589866"/>
              <a:ext cx="288000" cy="828000"/>
            </a:xfrm>
            <a:prstGeom prst="wedgeRectCallout">
              <a:avLst>
                <a:gd name="adj1" fmla="val -1100"/>
                <a:gd name="adj2" fmla="val 7332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en-US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NII</a:t>
              </a:r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が指定する</a:t>
              </a:r>
              <a:endParaRPr kumimoji="0" lang="en-US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pPr algn="ctr" defTabSz="914319" eaLnBrk="0" hangingPunct="0"/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パッチパネル</a:t>
              </a:r>
              <a:endParaRPr kumimoji="0" lang="ja-JP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8" name="Freeform 166"/>
            <p:cNvSpPr>
              <a:spLocks/>
            </p:cNvSpPr>
            <p:nvPr/>
          </p:nvSpPr>
          <p:spPr bwMode="auto">
            <a:xfrm rot="16200000">
              <a:off x="5792763" y="2967955"/>
              <a:ext cx="4436527" cy="874855"/>
            </a:xfrm>
            <a:custGeom>
              <a:avLst/>
              <a:gdLst>
                <a:gd name="T0" fmla="*/ 0 w 9872"/>
                <a:gd name="T1" fmla="*/ 230 h 1959"/>
                <a:gd name="T2" fmla="*/ 3255 w 9872"/>
                <a:gd name="T3" fmla="*/ 228 h 1959"/>
                <a:gd name="T4" fmla="*/ 3257 w 9872"/>
                <a:gd name="T5" fmla="*/ 0 h 1959"/>
                <a:gd name="T6" fmla="*/ 3745 w 9872"/>
                <a:gd name="T7" fmla="*/ 0 h 1959"/>
                <a:gd name="T8" fmla="*/ 3745 w 9872"/>
                <a:gd name="T9" fmla="*/ 228 h 1959"/>
                <a:gd name="T10" fmla="*/ 8442 w 9872"/>
                <a:gd name="T11" fmla="*/ 230 h 1959"/>
                <a:gd name="T12" fmla="*/ 8440 w 9872"/>
                <a:gd name="T13" fmla="*/ 1959 h 1959"/>
                <a:gd name="T14" fmla="*/ 9060 w 9872"/>
                <a:gd name="T15" fmla="*/ 1959 h 1959"/>
                <a:gd name="T16" fmla="*/ 9060 w 9872"/>
                <a:gd name="T17" fmla="*/ 230 h 1959"/>
                <a:gd name="T18" fmla="*/ 9872 w 9872"/>
                <a:gd name="T19" fmla="*/ 230 h 1959"/>
                <a:gd name="connsiteX0" fmla="*/ 0 w 10245"/>
                <a:gd name="connsiteY0" fmla="*/ 1174 h 10000"/>
                <a:gd name="connsiteX1" fmla="*/ 3297 w 10245"/>
                <a:gd name="connsiteY1" fmla="*/ 1164 h 10000"/>
                <a:gd name="connsiteX2" fmla="*/ 3299 w 10245"/>
                <a:gd name="connsiteY2" fmla="*/ 0 h 10000"/>
                <a:gd name="connsiteX3" fmla="*/ 3794 w 10245"/>
                <a:gd name="connsiteY3" fmla="*/ 0 h 10000"/>
                <a:gd name="connsiteX4" fmla="*/ 3794 w 10245"/>
                <a:gd name="connsiteY4" fmla="*/ 1164 h 10000"/>
                <a:gd name="connsiteX5" fmla="*/ 8551 w 10245"/>
                <a:gd name="connsiteY5" fmla="*/ 1174 h 10000"/>
                <a:gd name="connsiteX6" fmla="*/ 8549 w 10245"/>
                <a:gd name="connsiteY6" fmla="*/ 10000 h 10000"/>
                <a:gd name="connsiteX7" fmla="*/ 9177 w 10245"/>
                <a:gd name="connsiteY7" fmla="*/ 10000 h 10000"/>
                <a:gd name="connsiteX8" fmla="*/ 9177 w 10245"/>
                <a:gd name="connsiteY8" fmla="*/ 1174 h 10000"/>
                <a:gd name="connsiteX9" fmla="*/ 10245 w 10245"/>
                <a:gd name="connsiteY9" fmla="*/ 1029 h 10000"/>
                <a:gd name="connsiteX0" fmla="*/ 0 w 10245"/>
                <a:gd name="connsiteY0" fmla="*/ 1174 h 10000"/>
                <a:gd name="connsiteX1" fmla="*/ 3297 w 10245"/>
                <a:gd name="connsiteY1" fmla="*/ 1164 h 10000"/>
                <a:gd name="connsiteX2" fmla="*/ 3299 w 10245"/>
                <a:gd name="connsiteY2" fmla="*/ 0 h 10000"/>
                <a:gd name="connsiteX3" fmla="*/ 3794 w 10245"/>
                <a:gd name="connsiteY3" fmla="*/ 0 h 10000"/>
                <a:gd name="connsiteX4" fmla="*/ 3794 w 10245"/>
                <a:gd name="connsiteY4" fmla="*/ 1164 h 10000"/>
                <a:gd name="connsiteX5" fmla="*/ 8551 w 10245"/>
                <a:gd name="connsiteY5" fmla="*/ 1174 h 10000"/>
                <a:gd name="connsiteX6" fmla="*/ 8549 w 10245"/>
                <a:gd name="connsiteY6" fmla="*/ 10000 h 10000"/>
                <a:gd name="connsiteX7" fmla="*/ 9177 w 10245"/>
                <a:gd name="connsiteY7" fmla="*/ 10000 h 10000"/>
                <a:gd name="connsiteX8" fmla="*/ 9177 w 10245"/>
                <a:gd name="connsiteY8" fmla="*/ 1174 h 10000"/>
                <a:gd name="connsiteX9" fmla="*/ 10245 w 10245"/>
                <a:gd name="connsiteY9" fmla="*/ 1247 h 10000"/>
                <a:gd name="connsiteX0" fmla="*/ 0 w 10245"/>
                <a:gd name="connsiteY0" fmla="*/ 1174 h 10000"/>
                <a:gd name="connsiteX1" fmla="*/ 3297 w 10245"/>
                <a:gd name="connsiteY1" fmla="*/ 1164 h 10000"/>
                <a:gd name="connsiteX2" fmla="*/ 3299 w 10245"/>
                <a:gd name="connsiteY2" fmla="*/ 0 h 10000"/>
                <a:gd name="connsiteX3" fmla="*/ 3794 w 10245"/>
                <a:gd name="connsiteY3" fmla="*/ 0 h 10000"/>
                <a:gd name="connsiteX4" fmla="*/ 3794 w 10245"/>
                <a:gd name="connsiteY4" fmla="*/ 1164 h 10000"/>
                <a:gd name="connsiteX5" fmla="*/ 8551 w 10245"/>
                <a:gd name="connsiteY5" fmla="*/ 1174 h 10000"/>
                <a:gd name="connsiteX6" fmla="*/ 8549 w 10245"/>
                <a:gd name="connsiteY6" fmla="*/ 10000 h 10000"/>
                <a:gd name="connsiteX7" fmla="*/ 9177 w 10245"/>
                <a:gd name="connsiteY7" fmla="*/ 10000 h 10000"/>
                <a:gd name="connsiteX8" fmla="*/ 9177 w 10245"/>
                <a:gd name="connsiteY8" fmla="*/ 1174 h 10000"/>
                <a:gd name="connsiteX9" fmla="*/ 10245 w 10245"/>
                <a:gd name="connsiteY9" fmla="*/ 1165 h 10000"/>
                <a:gd name="connsiteX0" fmla="*/ 0 w 10055"/>
                <a:gd name="connsiteY0" fmla="*/ 1174 h 10000"/>
                <a:gd name="connsiteX1" fmla="*/ 3297 w 10055"/>
                <a:gd name="connsiteY1" fmla="*/ 1164 h 10000"/>
                <a:gd name="connsiteX2" fmla="*/ 3299 w 10055"/>
                <a:gd name="connsiteY2" fmla="*/ 0 h 10000"/>
                <a:gd name="connsiteX3" fmla="*/ 3794 w 10055"/>
                <a:gd name="connsiteY3" fmla="*/ 0 h 10000"/>
                <a:gd name="connsiteX4" fmla="*/ 3794 w 10055"/>
                <a:gd name="connsiteY4" fmla="*/ 1164 h 10000"/>
                <a:gd name="connsiteX5" fmla="*/ 8551 w 10055"/>
                <a:gd name="connsiteY5" fmla="*/ 1174 h 10000"/>
                <a:gd name="connsiteX6" fmla="*/ 8549 w 10055"/>
                <a:gd name="connsiteY6" fmla="*/ 10000 h 10000"/>
                <a:gd name="connsiteX7" fmla="*/ 9177 w 10055"/>
                <a:gd name="connsiteY7" fmla="*/ 10000 h 10000"/>
                <a:gd name="connsiteX8" fmla="*/ 9177 w 10055"/>
                <a:gd name="connsiteY8" fmla="*/ 1174 h 10000"/>
                <a:gd name="connsiteX9" fmla="*/ 10055 w 10055"/>
                <a:gd name="connsiteY9" fmla="*/ 1165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55" h="10000">
                  <a:moveTo>
                    <a:pt x="0" y="1174"/>
                  </a:moveTo>
                  <a:lnTo>
                    <a:pt x="3297" y="1164"/>
                  </a:lnTo>
                  <a:cubicBezTo>
                    <a:pt x="3298" y="776"/>
                    <a:pt x="3298" y="388"/>
                    <a:pt x="3299" y="0"/>
                  </a:cubicBezTo>
                  <a:lnTo>
                    <a:pt x="3794" y="0"/>
                  </a:lnTo>
                  <a:lnTo>
                    <a:pt x="3794" y="1164"/>
                  </a:lnTo>
                  <a:lnTo>
                    <a:pt x="8551" y="1174"/>
                  </a:lnTo>
                  <a:cubicBezTo>
                    <a:pt x="8550" y="4116"/>
                    <a:pt x="8550" y="7058"/>
                    <a:pt x="8549" y="10000"/>
                  </a:cubicBezTo>
                  <a:lnTo>
                    <a:pt x="9177" y="10000"/>
                  </a:lnTo>
                  <a:lnTo>
                    <a:pt x="9177" y="1174"/>
                  </a:lnTo>
                  <a:lnTo>
                    <a:pt x="10055" y="1165"/>
                  </a:lnTo>
                </a:path>
              </a:pathLst>
            </a:custGeom>
            <a:noFill/>
            <a:ln w="381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9" name="Freeform 165"/>
            <p:cNvSpPr>
              <a:spLocks/>
            </p:cNvSpPr>
            <p:nvPr/>
          </p:nvSpPr>
          <p:spPr bwMode="auto">
            <a:xfrm rot="16200000">
              <a:off x="1880027" y="3377158"/>
              <a:ext cx="4471744" cy="124021"/>
            </a:xfrm>
            <a:custGeom>
              <a:avLst/>
              <a:gdLst>
                <a:gd name="T0" fmla="*/ 0 w 9885"/>
                <a:gd name="T1" fmla="*/ 279 h 279"/>
                <a:gd name="T2" fmla="*/ 3363 w 9885"/>
                <a:gd name="T3" fmla="*/ 279 h 279"/>
                <a:gd name="T4" fmla="*/ 3363 w 9885"/>
                <a:gd name="T5" fmla="*/ 0 h 279"/>
                <a:gd name="T6" fmla="*/ 3870 w 9885"/>
                <a:gd name="T7" fmla="*/ 0 h 279"/>
                <a:gd name="T8" fmla="*/ 3870 w 9885"/>
                <a:gd name="T9" fmla="*/ 279 h 279"/>
                <a:gd name="T10" fmla="*/ 9885 w 9885"/>
                <a:gd name="T11" fmla="*/ 279 h 279"/>
                <a:gd name="connsiteX0" fmla="*/ 0 w 10178"/>
                <a:gd name="connsiteY0" fmla="*/ 10000 h 10000"/>
                <a:gd name="connsiteX1" fmla="*/ 3402 w 10178"/>
                <a:gd name="connsiteY1" fmla="*/ 10000 h 10000"/>
                <a:gd name="connsiteX2" fmla="*/ 3402 w 10178"/>
                <a:gd name="connsiteY2" fmla="*/ 0 h 10000"/>
                <a:gd name="connsiteX3" fmla="*/ 3915 w 10178"/>
                <a:gd name="connsiteY3" fmla="*/ 0 h 10000"/>
                <a:gd name="connsiteX4" fmla="*/ 3915 w 10178"/>
                <a:gd name="connsiteY4" fmla="*/ 10000 h 10000"/>
                <a:gd name="connsiteX5" fmla="*/ 10178 w 10178"/>
                <a:gd name="connsiteY5" fmla="*/ 10000 h 10000"/>
                <a:gd name="connsiteX0" fmla="*/ 0 w 10350"/>
                <a:gd name="connsiteY0" fmla="*/ 10000 h 10000"/>
                <a:gd name="connsiteX1" fmla="*/ 3402 w 10350"/>
                <a:gd name="connsiteY1" fmla="*/ 10000 h 10000"/>
                <a:gd name="connsiteX2" fmla="*/ 3402 w 10350"/>
                <a:gd name="connsiteY2" fmla="*/ 0 h 10000"/>
                <a:gd name="connsiteX3" fmla="*/ 3915 w 10350"/>
                <a:gd name="connsiteY3" fmla="*/ 0 h 10000"/>
                <a:gd name="connsiteX4" fmla="*/ 3915 w 10350"/>
                <a:gd name="connsiteY4" fmla="*/ 10000 h 10000"/>
                <a:gd name="connsiteX5" fmla="*/ 10350 w 10350"/>
                <a:gd name="connsiteY5" fmla="*/ 10000 h 10000"/>
                <a:gd name="connsiteX0" fmla="*/ 0 w 10595"/>
                <a:gd name="connsiteY0" fmla="*/ 10000 h 10000"/>
                <a:gd name="connsiteX1" fmla="*/ 3402 w 10595"/>
                <a:gd name="connsiteY1" fmla="*/ 10000 h 10000"/>
                <a:gd name="connsiteX2" fmla="*/ 3402 w 10595"/>
                <a:gd name="connsiteY2" fmla="*/ 0 h 10000"/>
                <a:gd name="connsiteX3" fmla="*/ 3915 w 10595"/>
                <a:gd name="connsiteY3" fmla="*/ 0 h 10000"/>
                <a:gd name="connsiteX4" fmla="*/ 3915 w 10595"/>
                <a:gd name="connsiteY4" fmla="*/ 10000 h 10000"/>
                <a:gd name="connsiteX5" fmla="*/ 10595 w 10595"/>
                <a:gd name="connsiteY5" fmla="*/ 10000 h 10000"/>
                <a:gd name="connsiteX0" fmla="*/ 0 w 10105"/>
                <a:gd name="connsiteY0" fmla="*/ 10000 h 10000"/>
                <a:gd name="connsiteX1" fmla="*/ 3402 w 10105"/>
                <a:gd name="connsiteY1" fmla="*/ 10000 h 10000"/>
                <a:gd name="connsiteX2" fmla="*/ 3402 w 10105"/>
                <a:gd name="connsiteY2" fmla="*/ 0 h 10000"/>
                <a:gd name="connsiteX3" fmla="*/ 3915 w 10105"/>
                <a:gd name="connsiteY3" fmla="*/ 0 h 10000"/>
                <a:gd name="connsiteX4" fmla="*/ 3915 w 10105"/>
                <a:gd name="connsiteY4" fmla="*/ 10000 h 10000"/>
                <a:gd name="connsiteX5" fmla="*/ 10105 w 10105"/>
                <a:gd name="connsiteY5" fmla="*/ 8414 h 10000"/>
                <a:gd name="connsiteX0" fmla="*/ 0 w 10105"/>
                <a:gd name="connsiteY0" fmla="*/ 10000 h 10000"/>
                <a:gd name="connsiteX1" fmla="*/ 3402 w 10105"/>
                <a:gd name="connsiteY1" fmla="*/ 10000 h 10000"/>
                <a:gd name="connsiteX2" fmla="*/ 3402 w 10105"/>
                <a:gd name="connsiteY2" fmla="*/ 0 h 10000"/>
                <a:gd name="connsiteX3" fmla="*/ 3915 w 10105"/>
                <a:gd name="connsiteY3" fmla="*/ 0 h 10000"/>
                <a:gd name="connsiteX4" fmla="*/ 3915 w 10105"/>
                <a:gd name="connsiteY4" fmla="*/ 10000 h 10000"/>
                <a:gd name="connsiteX5" fmla="*/ 10105 w 10105"/>
                <a:gd name="connsiteY5" fmla="*/ 9643 h 10000"/>
                <a:gd name="connsiteX0" fmla="*/ 0 w 10122"/>
                <a:gd name="connsiteY0" fmla="*/ 10000 h 10000"/>
                <a:gd name="connsiteX1" fmla="*/ 3402 w 10122"/>
                <a:gd name="connsiteY1" fmla="*/ 10000 h 10000"/>
                <a:gd name="connsiteX2" fmla="*/ 3402 w 10122"/>
                <a:gd name="connsiteY2" fmla="*/ 0 h 10000"/>
                <a:gd name="connsiteX3" fmla="*/ 3915 w 10122"/>
                <a:gd name="connsiteY3" fmla="*/ 0 h 10000"/>
                <a:gd name="connsiteX4" fmla="*/ 3915 w 10122"/>
                <a:gd name="connsiteY4" fmla="*/ 10000 h 10000"/>
                <a:gd name="connsiteX5" fmla="*/ 10122 w 10122"/>
                <a:gd name="connsiteY5" fmla="*/ 841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122" h="10000">
                  <a:moveTo>
                    <a:pt x="0" y="10000"/>
                  </a:moveTo>
                  <a:lnTo>
                    <a:pt x="3402" y="10000"/>
                  </a:lnTo>
                  <a:lnTo>
                    <a:pt x="3402" y="0"/>
                  </a:lnTo>
                  <a:lnTo>
                    <a:pt x="3915" y="0"/>
                  </a:lnTo>
                  <a:lnTo>
                    <a:pt x="3915" y="10000"/>
                  </a:lnTo>
                  <a:lnTo>
                    <a:pt x="10122" y="8414"/>
                  </a:lnTo>
                </a:path>
              </a:pathLst>
            </a:custGeom>
            <a:noFill/>
            <a:ln w="381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0" name="AutoShape 161"/>
            <p:cNvSpPr>
              <a:spLocks noChangeArrowheads="1"/>
            </p:cNvSpPr>
            <p:nvPr/>
          </p:nvSpPr>
          <p:spPr bwMode="auto">
            <a:xfrm rot="16200000">
              <a:off x="7640232" y="2971485"/>
              <a:ext cx="546534" cy="179385"/>
            </a:xfrm>
            <a:prstGeom prst="wedgeRectCallout">
              <a:avLst>
                <a:gd name="adj1" fmla="val -74911"/>
                <a:gd name="adj2" fmla="val -19563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1" name="AutoShape 160"/>
            <p:cNvSpPr>
              <a:spLocks noChangeArrowheads="1"/>
            </p:cNvSpPr>
            <p:nvPr/>
          </p:nvSpPr>
          <p:spPr bwMode="auto">
            <a:xfrm rot="16200000">
              <a:off x="7629303" y="2982413"/>
              <a:ext cx="546534" cy="157529"/>
            </a:xfrm>
            <a:prstGeom prst="wedgeRectCallout">
              <a:avLst>
                <a:gd name="adj1" fmla="val 27866"/>
                <a:gd name="adj2" fmla="val -23727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2" name="AutoShape 159"/>
            <p:cNvSpPr>
              <a:spLocks noChangeArrowheads="1"/>
            </p:cNvSpPr>
            <p:nvPr/>
          </p:nvSpPr>
          <p:spPr bwMode="auto">
            <a:xfrm>
              <a:off x="7775494" y="2741994"/>
              <a:ext cx="534472" cy="621620"/>
            </a:xfrm>
            <a:prstGeom prst="wedgeRectCallout">
              <a:avLst>
                <a:gd name="adj1" fmla="val -93651"/>
                <a:gd name="adj2" fmla="val -11381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defTabSz="914319" eaLnBrk="0" hangingPunct="0"/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ラインカード</a:t>
              </a:r>
              <a:endParaRPr kumimoji="0" lang="ja-JP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 defTabSz="914319" eaLnBrk="0" hangingPunct="0"/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（追加分）</a:t>
              </a:r>
              <a:endParaRPr kumimoji="0" lang="ja-JP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3" name="AutoShape 158"/>
            <p:cNvSpPr>
              <a:spLocks noChangeArrowheads="1"/>
            </p:cNvSpPr>
            <p:nvPr/>
          </p:nvSpPr>
          <p:spPr bwMode="auto">
            <a:xfrm>
              <a:off x="4858912" y="5099818"/>
              <a:ext cx="1990485" cy="810528"/>
            </a:xfrm>
            <a:prstGeom prst="wedgeRectCallout">
              <a:avLst>
                <a:gd name="adj1" fmla="val -23593"/>
                <a:gd name="adj2" fmla="val 36000"/>
              </a:avLst>
            </a:prstGeom>
            <a:solidFill>
              <a:srgbClr val="FFFFFF"/>
            </a:solidFill>
            <a:ln w="38100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ja-JP" altLang="en-US" sz="12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本調達</a:t>
              </a:r>
              <a:r>
                <a:rPr kumimoji="0" lang="ja-JP" altLang="ja-JP" sz="12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の範囲</a:t>
              </a:r>
              <a:endParaRPr kumimoji="0" lang="en-US" altLang="ja-JP" sz="12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pPr defTabSz="914319" eaLnBrk="0" hangingPunct="0"/>
              <a:r>
                <a:rPr kumimoji="0" lang="ja-JP" altLang="ja-JP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（監視・保守、設置作業</a:t>
              </a:r>
              <a:r>
                <a:rPr kumimoji="0" lang="ja-JP" altLang="ja-JP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、</a:t>
              </a:r>
              <a:r>
                <a:rPr kumimoji="0" lang="en-US" altLang="ja-JP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DC</a:t>
              </a:r>
              <a:r>
                <a:rPr kumimoji="0" lang="ja-JP" altLang="en-US" sz="12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側のハウジング環境に関わる費用、</a:t>
              </a:r>
              <a:r>
                <a:rPr kumimoji="0" lang="ja-JP" altLang="en-US" sz="12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撤去費等が含まれる。）</a:t>
              </a:r>
              <a:endParaRPr kumimoji="0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4" name="Rectangle 157"/>
            <p:cNvSpPr>
              <a:spLocks noChangeArrowheads="1"/>
            </p:cNvSpPr>
            <p:nvPr/>
          </p:nvSpPr>
          <p:spPr bwMode="auto">
            <a:xfrm rot="16200000" flipV="1">
              <a:off x="4738353" y="1542108"/>
              <a:ext cx="50279" cy="355305"/>
            </a:xfrm>
            <a:prstGeom prst="rect">
              <a:avLst/>
            </a:prstGeom>
            <a:solidFill>
              <a:srgbClr val="7030A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grpSp>
          <p:nvGrpSpPr>
            <p:cNvPr id="75" name="グループ化 74"/>
            <p:cNvGrpSpPr/>
            <p:nvPr/>
          </p:nvGrpSpPr>
          <p:grpSpPr>
            <a:xfrm rot="16200000">
              <a:off x="4476342" y="1681772"/>
              <a:ext cx="53632" cy="75977"/>
              <a:chOff x="5091228" y="2091701"/>
              <a:chExt cx="53631" cy="75977"/>
            </a:xfrm>
          </p:grpSpPr>
          <p:sp>
            <p:nvSpPr>
              <p:cNvPr id="98" name="AutoShape 155"/>
              <p:cNvSpPr>
                <a:spLocks noChangeShapeType="1"/>
              </p:cNvSpPr>
              <p:nvPr/>
            </p:nvSpPr>
            <p:spPr bwMode="auto">
              <a:xfrm flipV="1">
                <a:off x="5144859" y="2091701"/>
                <a:ext cx="0" cy="75977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99" name="AutoShape 154"/>
              <p:cNvSpPr>
                <a:spLocks noChangeShapeType="1"/>
              </p:cNvSpPr>
              <p:nvPr/>
            </p:nvSpPr>
            <p:spPr bwMode="auto">
              <a:xfrm flipV="1">
                <a:off x="5091228" y="2091701"/>
                <a:ext cx="0" cy="75977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  <p:grpSp>
          <p:nvGrpSpPr>
            <p:cNvPr id="76" name="グループ化 75"/>
            <p:cNvGrpSpPr/>
            <p:nvPr/>
          </p:nvGrpSpPr>
          <p:grpSpPr>
            <a:xfrm rot="16200000">
              <a:off x="4346176" y="1681773"/>
              <a:ext cx="61452" cy="75977"/>
              <a:chOff x="5084524" y="1965446"/>
              <a:chExt cx="61452" cy="75977"/>
            </a:xfrm>
          </p:grpSpPr>
          <p:sp>
            <p:nvSpPr>
              <p:cNvPr id="96" name="AutoShape 153"/>
              <p:cNvSpPr>
                <a:spLocks noChangeShapeType="1"/>
              </p:cNvSpPr>
              <p:nvPr/>
            </p:nvSpPr>
            <p:spPr bwMode="auto">
              <a:xfrm>
                <a:off x="5084524" y="1965446"/>
                <a:ext cx="0" cy="75977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97" name="AutoShape 152"/>
              <p:cNvSpPr>
                <a:spLocks noChangeShapeType="1"/>
              </p:cNvSpPr>
              <p:nvPr/>
            </p:nvSpPr>
            <p:spPr bwMode="auto">
              <a:xfrm>
                <a:off x="5145976" y="1965446"/>
                <a:ext cx="0" cy="75977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  <p:sp>
          <p:nvSpPr>
            <p:cNvPr id="77" name="AutoShape 151"/>
            <p:cNvSpPr>
              <a:spLocks noChangeArrowheads="1"/>
            </p:cNvSpPr>
            <p:nvPr/>
          </p:nvSpPr>
          <p:spPr bwMode="auto">
            <a:xfrm>
              <a:off x="4254294" y="2021914"/>
              <a:ext cx="500259" cy="276185"/>
            </a:xfrm>
            <a:prstGeom prst="wedgeRectCallout">
              <a:avLst>
                <a:gd name="adj1" fmla="val -29993"/>
                <a:gd name="adj2" fmla="val -9752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電源</a:t>
              </a:r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（</a:t>
              </a:r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電気代込み</a:t>
              </a:r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）</a:t>
              </a:r>
              <a:endParaRPr kumimoji="0" lang="ja-JP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8" name="AutoShape 264"/>
            <p:cNvSpPr>
              <a:spLocks noChangeArrowheads="1"/>
            </p:cNvSpPr>
            <p:nvPr/>
          </p:nvSpPr>
          <p:spPr bwMode="auto">
            <a:xfrm rot="16200000">
              <a:off x="8100902" y="5017222"/>
              <a:ext cx="234636" cy="1002229"/>
            </a:xfrm>
            <a:prstGeom prst="downArrow">
              <a:avLst>
                <a:gd name="adj1" fmla="val 46667"/>
                <a:gd name="adj2" fmla="val 9883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9" name="Rectangle 149"/>
            <p:cNvSpPr>
              <a:spLocks noChangeArrowheads="1"/>
            </p:cNvSpPr>
            <p:nvPr/>
          </p:nvSpPr>
          <p:spPr bwMode="auto">
            <a:xfrm>
              <a:off x="3392975" y="2633982"/>
              <a:ext cx="288000" cy="1800000"/>
            </a:xfrm>
            <a:prstGeom prst="rect">
              <a:avLst/>
            </a:prstGeom>
            <a:solidFill>
              <a:srgbClr val="BFBFB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en-US" altLang="ja-JP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SINET5</a:t>
              </a:r>
              <a:endParaRPr kumimoji="0" lang="ja-JP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0" name="AutoShape 148"/>
            <p:cNvSpPr>
              <a:spLocks noChangeArrowheads="1"/>
            </p:cNvSpPr>
            <p:nvPr/>
          </p:nvSpPr>
          <p:spPr bwMode="auto">
            <a:xfrm rot="16200000">
              <a:off x="3636177" y="5125458"/>
              <a:ext cx="248043" cy="777648"/>
            </a:xfrm>
            <a:prstGeom prst="upArrow">
              <a:avLst>
                <a:gd name="adj1" fmla="val 50000"/>
                <a:gd name="adj2" fmla="val 7837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1" name="Text Box 147"/>
            <p:cNvSpPr txBox="1">
              <a:spLocks noChangeArrowheads="1"/>
            </p:cNvSpPr>
            <p:nvPr/>
          </p:nvSpPr>
          <p:spPr bwMode="auto">
            <a:xfrm>
              <a:off x="3680971" y="5334282"/>
              <a:ext cx="288000" cy="360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en-US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NII</a:t>
              </a:r>
            </a:p>
            <a:p>
              <a:pPr algn="ctr" defTabSz="914319" eaLnBrk="0" hangingPunct="0"/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整備</a:t>
              </a:r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部分</a:t>
              </a:r>
              <a:endParaRPr kumimoji="0" lang="ja-JP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2" name="AutoShape 156"/>
            <p:cNvSpPr>
              <a:spLocks noChangeArrowheads="1"/>
            </p:cNvSpPr>
            <p:nvPr/>
          </p:nvSpPr>
          <p:spPr bwMode="auto">
            <a:xfrm flipV="1">
              <a:off x="4538857" y="1656071"/>
              <a:ext cx="147485" cy="127374"/>
            </a:xfrm>
            <a:prstGeom prst="flowChartDelay">
              <a:avLst/>
            </a:prstGeom>
            <a:solidFill>
              <a:srgbClr val="7030A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3" name="Freeform 303"/>
            <p:cNvSpPr>
              <a:spLocks/>
            </p:cNvSpPr>
            <p:nvPr/>
          </p:nvSpPr>
          <p:spPr bwMode="auto">
            <a:xfrm rot="16200000" flipV="1">
              <a:off x="5222342" y="3807499"/>
              <a:ext cx="268828" cy="194791"/>
            </a:xfrm>
            <a:custGeom>
              <a:avLst/>
              <a:gdLst>
                <a:gd name="T0" fmla="*/ 0 w 600"/>
                <a:gd name="T1" fmla="*/ 450 h 450"/>
                <a:gd name="T2" fmla="*/ 0 w 600"/>
                <a:gd name="T3" fmla="*/ 243 h 450"/>
                <a:gd name="T4" fmla="*/ 600 w 600"/>
                <a:gd name="T5" fmla="*/ 243 h 450"/>
                <a:gd name="T6" fmla="*/ 600 w 600"/>
                <a:gd name="T7" fmla="*/ 0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0" h="450">
                  <a:moveTo>
                    <a:pt x="0" y="450"/>
                  </a:moveTo>
                  <a:lnTo>
                    <a:pt x="0" y="243"/>
                  </a:lnTo>
                  <a:lnTo>
                    <a:pt x="600" y="243"/>
                  </a:lnTo>
                  <a:lnTo>
                    <a:pt x="600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4" name="Freeform 305"/>
            <p:cNvSpPr>
              <a:spLocks/>
            </p:cNvSpPr>
            <p:nvPr/>
          </p:nvSpPr>
          <p:spPr bwMode="auto">
            <a:xfrm rot="16200000" flipV="1">
              <a:off x="5084567" y="3071581"/>
              <a:ext cx="544376" cy="194791"/>
            </a:xfrm>
            <a:custGeom>
              <a:avLst/>
              <a:gdLst>
                <a:gd name="T0" fmla="*/ 790 w 790"/>
                <a:gd name="T1" fmla="*/ 450 h 450"/>
                <a:gd name="T2" fmla="*/ 790 w 790"/>
                <a:gd name="T3" fmla="*/ 213 h 450"/>
                <a:gd name="T4" fmla="*/ 0 w 790"/>
                <a:gd name="T5" fmla="*/ 213 h 450"/>
                <a:gd name="T6" fmla="*/ 0 w 790"/>
                <a:gd name="T7" fmla="*/ 0 h 450"/>
                <a:gd name="connsiteX0" fmla="*/ 10000 w 10000"/>
                <a:gd name="connsiteY0" fmla="*/ 10000 h 10000"/>
                <a:gd name="connsiteX1" fmla="*/ 10000 w 10000"/>
                <a:gd name="connsiteY1" fmla="*/ 4733 h 10000"/>
                <a:gd name="connsiteX2" fmla="*/ 0 w 10000"/>
                <a:gd name="connsiteY2" fmla="*/ 5589 h 10000"/>
                <a:gd name="connsiteX3" fmla="*/ 0 w 10000"/>
                <a:gd name="connsiteY3" fmla="*/ 0 h 10000"/>
                <a:gd name="connsiteX0" fmla="*/ 10000 w 10000"/>
                <a:gd name="connsiteY0" fmla="*/ 10000 h 10000"/>
                <a:gd name="connsiteX1" fmla="*/ 10000 w 10000"/>
                <a:gd name="connsiteY1" fmla="*/ 5466 h 10000"/>
                <a:gd name="connsiteX2" fmla="*/ 0 w 10000"/>
                <a:gd name="connsiteY2" fmla="*/ 5589 h 10000"/>
                <a:gd name="connsiteX3" fmla="*/ 0 w 10000"/>
                <a:gd name="connsiteY3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00" h="10000">
                  <a:moveTo>
                    <a:pt x="10000" y="10000"/>
                  </a:moveTo>
                  <a:lnTo>
                    <a:pt x="10000" y="5466"/>
                  </a:lnTo>
                  <a:lnTo>
                    <a:pt x="0" y="5589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5" name="Freeform 306"/>
            <p:cNvSpPr>
              <a:spLocks/>
            </p:cNvSpPr>
            <p:nvPr/>
          </p:nvSpPr>
          <p:spPr bwMode="auto">
            <a:xfrm rot="16200000" flipV="1">
              <a:off x="4869504" y="2701944"/>
              <a:ext cx="974500" cy="194791"/>
            </a:xfrm>
            <a:custGeom>
              <a:avLst/>
              <a:gdLst>
                <a:gd name="T0" fmla="*/ 1995 w 1995"/>
                <a:gd name="T1" fmla="*/ 450 h 450"/>
                <a:gd name="T2" fmla="*/ 1995 w 1995"/>
                <a:gd name="T3" fmla="*/ 115 h 450"/>
                <a:gd name="T4" fmla="*/ 0 w 1995"/>
                <a:gd name="T5" fmla="*/ 115 h 450"/>
                <a:gd name="T6" fmla="*/ 0 w 1995"/>
                <a:gd name="T7" fmla="*/ 0 h 450"/>
                <a:gd name="connsiteX0" fmla="*/ 10000 w 10000"/>
                <a:gd name="connsiteY0" fmla="*/ 10000 h 10000"/>
                <a:gd name="connsiteX1" fmla="*/ 10000 w 10000"/>
                <a:gd name="connsiteY1" fmla="*/ 1741 h 10000"/>
                <a:gd name="connsiteX2" fmla="*/ 0 w 10000"/>
                <a:gd name="connsiteY2" fmla="*/ 2556 h 10000"/>
                <a:gd name="connsiteX3" fmla="*/ 0 w 10000"/>
                <a:gd name="connsiteY3" fmla="*/ 0 h 10000"/>
                <a:gd name="connsiteX0" fmla="*/ 10000 w 10000"/>
                <a:gd name="connsiteY0" fmla="*/ 10000 h 10000"/>
                <a:gd name="connsiteX1" fmla="*/ 10000 w 10000"/>
                <a:gd name="connsiteY1" fmla="*/ 1741 h 10000"/>
                <a:gd name="connsiteX2" fmla="*/ 33 w 10000"/>
                <a:gd name="connsiteY2" fmla="*/ 1741 h 10000"/>
                <a:gd name="connsiteX3" fmla="*/ 0 w 10000"/>
                <a:gd name="connsiteY3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00" h="10000">
                  <a:moveTo>
                    <a:pt x="10000" y="10000"/>
                  </a:moveTo>
                  <a:lnTo>
                    <a:pt x="10000" y="1741"/>
                  </a:lnTo>
                  <a:lnTo>
                    <a:pt x="33" y="1741"/>
                  </a:lnTo>
                  <a:cubicBezTo>
                    <a:pt x="22" y="1161"/>
                    <a:pt x="11" y="580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6" name="AutoShape 257"/>
            <p:cNvSpPr>
              <a:spLocks noChangeArrowheads="1"/>
            </p:cNvSpPr>
            <p:nvPr/>
          </p:nvSpPr>
          <p:spPr bwMode="auto">
            <a:xfrm>
              <a:off x="7182219" y="4637060"/>
              <a:ext cx="180000" cy="648000"/>
            </a:xfrm>
            <a:prstGeom prst="wedgeRectCallout">
              <a:avLst>
                <a:gd name="adj1" fmla="val 90850"/>
                <a:gd name="adj2" fmla="val -10814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ラインカード</a:t>
              </a:r>
              <a:endParaRPr kumimoji="0" lang="ja-JP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3754127" y="796344"/>
              <a:ext cx="15615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SINET5</a:t>
              </a:r>
              <a:r>
                <a:rPr lang="ja-JP" altLang="en-US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 </a:t>
              </a:r>
              <a:r>
                <a:rPr lang="en-US" altLang="ja-JP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DC</a:t>
              </a:r>
              <a:endPara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7276503" y="796344"/>
              <a:ext cx="118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本学</a:t>
              </a:r>
            </a:p>
          </p:txBody>
        </p:sp>
        <p:sp>
          <p:nvSpPr>
            <p:cNvPr id="89" name="AutoShape 248"/>
            <p:cNvSpPr>
              <a:spLocks noChangeArrowheads="1"/>
            </p:cNvSpPr>
            <p:nvPr/>
          </p:nvSpPr>
          <p:spPr bwMode="auto">
            <a:xfrm>
              <a:off x="6270518" y="4024785"/>
              <a:ext cx="180000" cy="517409"/>
            </a:xfrm>
            <a:prstGeom prst="wedgeRectCallout">
              <a:avLst>
                <a:gd name="adj1" fmla="val 8279"/>
                <a:gd name="adj2" fmla="val -7921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光ファイバ</a:t>
              </a:r>
              <a:endParaRPr kumimoji="0" lang="ja-JP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0" name="Rectangle 227"/>
            <p:cNvSpPr>
              <a:spLocks noChangeArrowheads="1"/>
            </p:cNvSpPr>
            <p:nvPr/>
          </p:nvSpPr>
          <p:spPr bwMode="auto">
            <a:xfrm>
              <a:off x="4953662" y="1517936"/>
              <a:ext cx="288000" cy="396000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電源ユニット</a:t>
              </a:r>
              <a:endParaRPr kumimoji="0" lang="ja-JP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1" name="Rectangle 247"/>
            <p:cNvSpPr>
              <a:spLocks noChangeArrowheads="1"/>
            </p:cNvSpPr>
            <p:nvPr/>
          </p:nvSpPr>
          <p:spPr bwMode="auto">
            <a:xfrm>
              <a:off x="6951662" y="2156982"/>
              <a:ext cx="180000" cy="504000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監視機能</a:t>
              </a:r>
              <a:endParaRPr kumimoji="0" lang="ja-JP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cxnSp>
          <p:nvCxnSpPr>
            <p:cNvPr id="92" name="直線コネクタ 91"/>
            <p:cNvCxnSpPr/>
            <p:nvPr/>
          </p:nvCxnSpPr>
          <p:spPr>
            <a:xfrm>
              <a:off x="5265731" y="3600794"/>
              <a:ext cx="19283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/>
            <p:nvPr/>
          </p:nvCxnSpPr>
          <p:spPr>
            <a:xfrm>
              <a:off x="7142391" y="3600794"/>
              <a:ext cx="19283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Rectangle 171"/>
            <p:cNvSpPr>
              <a:spLocks noChangeArrowheads="1"/>
            </p:cNvSpPr>
            <p:nvPr/>
          </p:nvSpPr>
          <p:spPr bwMode="auto">
            <a:xfrm rot="16200000">
              <a:off x="4034110" y="3999075"/>
              <a:ext cx="194412" cy="125139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5" name="Text Box 147"/>
            <p:cNvSpPr txBox="1">
              <a:spLocks noChangeArrowheads="1"/>
            </p:cNvSpPr>
            <p:nvPr/>
          </p:nvSpPr>
          <p:spPr bwMode="auto">
            <a:xfrm>
              <a:off x="7979959" y="5338336"/>
              <a:ext cx="288000" cy="360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19" eaLnBrk="0" hangingPunct="0"/>
              <a:r>
                <a:rPr kumimoji="0" lang="ja-JP" altLang="en-US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本学整備</a:t>
              </a:r>
              <a:r>
                <a:rPr kumimoji="0" lang="ja-JP" altLang="ja-JP" sz="7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部分</a:t>
              </a:r>
              <a:endParaRPr kumimoji="0" lang="ja-JP" altLang="ja-JP" sz="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25" name="テキスト ボックス 124"/>
          <p:cNvSpPr txBox="1"/>
          <p:nvPr/>
        </p:nvSpPr>
        <p:spPr>
          <a:xfrm>
            <a:off x="1168634" y="5813175"/>
            <a:ext cx="76800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本調達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の範囲は、本学側の伝送装置（図では</a:t>
            </a:r>
            <a:r>
              <a:rPr lang="en-US" altLang="ja-JP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WDM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装置と表記）から</a:t>
            </a:r>
            <a:r>
              <a:rPr lang="en-US" altLang="ja-JP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DC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側の</a:t>
            </a:r>
            <a:r>
              <a:rPr lang="en-US" altLang="ja-JP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SINET5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パッチパネルまでである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。</a:t>
            </a:r>
            <a:endParaRPr lang="en-US" altLang="ja-JP" sz="1050" dirty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監視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・保守、設置作業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、</a:t>
            </a:r>
            <a:r>
              <a:rPr lang="en-US" altLang="ja-JP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DC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側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のハウジング環境に関わる費用、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撤去費等が含まれる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。</a:t>
            </a:r>
            <a:endParaRPr lang="en-US" altLang="ja-JP" sz="1050" dirty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endParaRPr lang="ja-JP" altLang="en-US" sz="1050" dirty="0"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図</a:t>
            </a:r>
            <a:r>
              <a:rPr lang="en-US" altLang="ja-JP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2. 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本調達の範囲（光ファイバ及び伝送装置周りの拡大イメージ）</a:t>
            </a:r>
            <a:r>
              <a:rPr lang="en-US" altLang="ja-JP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※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伝送装置に波長多重装置を利用する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場合</a:t>
            </a:r>
            <a:endParaRPr lang="ja-JP" altLang="en-US" sz="1050" dirty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0071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355</Words>
  <Application>Microsoft Office PowerPoint</Application>
  <PresentationFormat>A4 210 x 297 mm</PresentationFormat>
  <Paragraphs>63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HGP創英角ｺﾞｼｯｸUB</vt:lpstr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Company>National Institute of Informatics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NII</dc:creator>
  <cp:lastModifiedBy>NII</cp:lastModifiedBy>
  <cp:revision>15</cp:revision>
  <dcterms:created xsi:type="dcterms:W3CDTF">2015-06-19T12:14:44Z</dcterms:created>
  <dcterms:modified xsi:type="dcterms:W3CDTF">2015-07-09T07:47:33Z</dcterms:modified>
</cp:coreProperties>
</file>